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7" r:id="rId3"/>
    <p:sldId id="258" r:id="rId4"/>
    <p:sldId id="266" r:id="rId5"/>
    <p:sldId id="260" r:id="rId6"/>
    <p:sldId id="268" r:id="rId7"/>
    <p:sldId id="269" r:id="rId8"/>
    <p:sldId id="263" r:id="rId9"/>
    <p:sldId id="264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B1D1"/>
    <a:srgbClr val="5CA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3A36B9-6F2E-4464-AD5C-414295B1F0EA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CE3DC83-78BB-4E53-9D13-514821D2CD7E}">
      <dgm:prSet/>
      <dgm:spPr>
        <a:solidFill>
          <a:srgbClr val="69B1D1"/>
        </a:solidFill>
      </dgm:spPr>
      <dgm:t>
        <a:bodyPr/>
        <a:lstStyle/>
        <a:p>
          <a:r>
            <a:rPr lang="ru-RU"/>
            <a:t>ЧЛЕНЫ КОМИТЕТА</a:t>
          </a:r>
        </a:p>
      </dgm:t>
    </dgm:pt>
    <dgm:pt modelId="{338F93B3-74A0-469F-922B-7143BF6EE8CD}" type="parTrans" cxnId="{1D166C98-AC92-48FC-8E8C-4427A404F376}">
      <dgm:prSet/>
      <dgm:spPr/>
      <dgm:t>
        <a:bodyPr/>
        <a:lstStyle/>
        <a:p>
          <a:endParaRPr lang="ru-RU"/>
        </a:p>
      </dgm:t>
    </dgm:pt>
    <dgm:pt modelId="{6594F1EA-F4C3-4847-8AAF-F545A068E625}" type="sibTrans" cxnId="{1D166C98-AC92-48FC-8E8C-4427A404F376}">
      <dgm:prSet/>
      <dgm:spPr/>
      <dgm:t>
        <a:bodyPr/>
        <a:lstStyle/>
        <a:p>
          <a:endParaRPr lang="ru-RU"/>
        </a:p>
      </dgm:t>
    </dgm:pt>
    <dgm:pt modelId="{347A0A3B-9AE5-4470-A33A-E519E4974BBE}">
      <dgm:prSet/>
      <dgm:spPr/>
      <dgm:t>
        <a:bodyPr/>
        <a:lstStyle/>
        <a:p>
          <a:r>
            <a:rPr lang="ru-RU" dirty="0"/>
            <a:t>1. Министерство транспорта </a:t>
          </a:r>
        </a:p>
      </dgm:t>
    </dgm:pt>
    <dgm:pt modelId="{7D54F5F7-C477-4151-B367-4076AFC447F5}" type="parTrans" cxnId="{4469BF24-BD5D-45C9-B687-3D665D6DB6E7}">
      <dgm:prSet/>
      <dgm:spPr/>
      <dgm:t>
        <a:bodyPr/>
        <a:lstStyle/>
        <a:p>
          <a:endParaRPr lang="ru-RU"/>
        </a:p>
      </dgm:t>
    </dgm:pt>
    <dgm:pt modelId="{E1048F80-B0E8-4EC6-B7CD-2920EB74CC1C}" type="sibTrans" cxnId="{4469BF24-BD5D-45C9-B687-3D665D6DB6E7}">
      <dgm:prSet/>
      <dgm:spPr/>
      <dgm:t>
        <a:bodyPr/>
        <a:lstStyle/>
        <a:p>
          <a:endParaRPr lang="ru-RU"/>
        </a:p>
      </dgm:t>
    </dgm:pt>
    <dgm:pt modelId="{CD7CB61B-D69A-4719-8042-E88F7A06A37C}">
      <dgm:prSet/>
      <dgm:spPr/>
      <dgm:t>
        <a:bodyPr/>
        <a:lstStyle/>
        <a:p>
          <a:r>
            <a:rPr lang="ru-RU" dirty="0"/>
            <a:t>2. </a:t>
          </a:r>
          <a:r>
            <a:rPr lang="ru-RU"/>
            <a:t>ГУ </a:t>
          </a:r>
          <a:r>
            <a:rPr lang="ru-RU" dirty="0"/>
            <a:t>«Автомобильного транспорта и логистического обслуживания», Министерство транспорта </a:t>
          </a:r>
        </a:p>
      </dgm:t>
    </dgm:pt>
    <dgm:pt modelId="{B50889E7-A778-4633-B295-66D3FA07903E}" type="parTrans" cxnId="{B1C1440D-DBB4-4C4A-BC1B-B291C9F459C7}">
      <dgm:prSet/>
      <dgm:spPr/>
      <dgm:t>
        <a:bodyPr/>
        <a:lstStyle/>
        <a:p>
          <a:endParaRPr lang="ru-RU"/>
        </a:p>
      </dgm:t>
    </dgm:pt>
    <dgm:pt modelId="{291BC101-CB6D-408F-BCB2-9543366827F7}" type="sibTrans" cxnId="{B1C1440D-DBB4-4C4A-BC1B-B291C9F459C7}">
      <dgm:prSet/>
      <dgm:spPr/>
      <dgm:t>
        <a:bodyPr/>
        <a:lstStyle/>
        <a:p>
          <a:endParaRPr lang="ru-RU"/>
        </a:p>
      </dgm:t>
    </dgm:pt>
    <dgm:pt modelId="{CE8CA6C0-B5F1-4083-BD58-336DDD24E673}">
      <dgm:prSet/>
      <dgm:spPr/>
      <dgm:t>
        <a:bodyPr/>
        <a:lstStyle/>
        <a:p>
          <a:r>
            <a:rPr lang="ru-RU" dirty="0"/>
            <a:t>3. Ассоциация международных автомобильных перевозчиков Республики Таджикистан «ABBAT»</a:t>
          </a:r>
        </a:p>
      </dgm:t>
    </dgm:pt>
    <dgm:pt modelId="{451FB588-F134-453D-A274-9990126FFE28}" type="parTrans" cxnId="{FEB1B3E9-FDA5-4AD3-BD05-7BC63BD9B1BC}">
      <dgm:prSet/>
      <dgm:spPr/>
      <dgm:t>
        <a:bodyPr/>
        <a:lstStyle/>
        <a:p>
          <a:endParaRPr lang="ru-RU"/>
        </a:p>
      </dgm:t>
    </dgm:pt>
    <dgm:pt modelId="{C834F6EE-0334-40B8-AD5F-B8A7CA4DF973}" type="sibTrans" cxnId="{FEB1B3E9-FDA5-4AD3-BD05-7BC63BD9B1BC}">
      <dgm:prSet/>
      <dgm:spPr/>
      <dgm:t>
        <a:bodyPr/>
        <a:lstStyle/>
        <a:p>
          <a:endParaRPr lang="ru-RU"/>
        </a:p>
      </dgm:t>
    </dgm:pt>
    <dgm:pt modelId="{B8430AD2-F21F-4403-9934-14FEB0FF354C}">
      <dgm:prSet/>
      <dgm:spPr/>
      <dgm:t>
        <a:bodyPr/>
        <a:lstStyle/>
        <a:p>
          <a:r>
            <a:rPr lang="ru-RU" dirty="0"/>
            <a:t>4. Ассоциация таможенных брокеров </a:t>
          </a:r>
          <a:r>
            <a:rPr lang="tg-Cyrl-TJ" dirty="0"/>
            <a:t>Таджикистана</a:t>
          </a:r>
          <a:endParaRPr lang="ru-RU" dirty="0"/>
        </a:p>
      </dgm:t>
    </dgm:pt>
    <dgm:pt modelId="{1C72C372-A6B7-4F35-BFFA-E2E4DD9A2FF2}" type="parTrans" cxnId="{C90AEB05-D260-4CB2-A427-3D0FF4CA39B9}">
      <dgm:prSet/>
      <dgm:spPr/>
      <dgm:t>
        <a:bodyPr/>
        <a:lstStyle/>
        <a:p>
          <a:endParaRPr lang="ru-RU"/>
        </a:p>
      </dgm:t>
    </dgm:pt>
    <dgm:pt modelId="{5938AB12-B88B-411E-8869-C551217DD73B}" type="sibTrans" cxnId="{C90AEB05-D260-4CB2-A427-3D0FF4CA39B9}">
      <dgm:prSet/>
      <dgm:spPr/>
      <dgm:t>
        <a:bodyPr/>
        <a:lstStyle/>
        <a:p>
          <a:endParaRPr lang="ru-RU"/>
        </a:p>
      </dgm:t>
    </dgm:pt>
    <dgm:pt modelId="{A507E0E6-87D8-426F-A1DA-5B20B4DCEF49}">
      <dgm:prSet/>
      <dgm:spPr/>
      <dgm:t>
        <a:bodyPr/>
        <a:lstStyle/>
        <a:p>
          <a:r>
            <a:rPr lang="ru-RU" dirty="0"/>
            <a:t>5. </a:t>
          </a:r>
          <a:r>
            <a:rPr lang="en-US" dirty="0" err="1"/>
            <a:t>Globalink</a:t>
          </a:r>
          <a:r>
            <a:rPr lang="en-US" dirty="0"/>
            <a:t> Logistics Group </a:t>
          </a:r>
          <a:endParaRPr lang="ru-RU" dirty="0"/>
        </a:p>
      </dgm:t>
    </dgm:pt>
    <dgm:pt modelId="{1D00A7B6-EE3C-4F1F-8C71-0AB19F29A165}" type="parTrans" cxnId="{1D880F76-B42C-4A81-A44E-08B9E1440D15}">
      <dgm:prSet/>
      <dgm:spPr/>
      <dgm:t>
        <a:bodyPr/>
        <a:lstStyle/>
        <a:p>
          <a:endParaRPr lang="ru-RU"/>
        </a:p>
      </dgm:t>
    </dgm:pt>
    <dgm:pt modelId="{94816D4B-4E82-487A-882D-E64B6A6D602F}" type="sibTrans" cxnId="{1D880F76-B42C-4A81-A44E-08B9E1440D15}">
      <dgm:prSet/>
      <dgm:spPr/>
      <dgm:t>
        <a:bodyPr/>
        <a:lstStyle/>
        <a:p>
          <a:endParaRPr lang="ru-RU"/>
        </a:p>
      </dgm:t>
    </dgm:pt>
    <dgm:pt modelId="{8E04E705-6029-4823-BAAF-8056C6CFBEE2}">
      <dgm:prSet/>
      <dgm:spPr/>
      <dgm:t>
        <a:bodyPr/>
        <a:lstStyle/>
        <a:p>
          <a:r>
            <a:rPr lang="ru-RU" dirty="0"/>
            <a:t>6. Государственная служба по надзору и регулированию в области транспорта Республики Таджикистан</a:t>
          </a:r>
        </a:p>
      </dgm:t>
    </dgm:pt>
    <dgm:pt modelId="{F0D1D0A0-CCF0-49C6-B3D9-FB31F5038DDF}" type="parTrans" cxnId="{98A20777-8844-4D08-A9D0-0D9AA245681A}">
      <dgm:prSet/>
      <dgm:spPr/>
      <dgm:t>
        <a:bodyPr/>
        <a:lstStyle/>
        <a:p>
          <a:endParaRPr lang="ru-RU"/>
        </a:p>
      </dgm:t>
    </dgm:pt>
    <dgm:pt modelId="{B52FC9F8-0AA3-49B5-A7B6-7B37C7D52C46}" type="sibTrans" cxnId="{98A20777-8844-4D08-A9D0-0D9AA245681A}">
      <dgm:prSet/>
      <dgm:spPr/>
      <dgm:t>
        <a:bodyPr/>
        <a:lstStyle/>
        <a:p>
          <a:endParaRPr lang="ru-RU"/>
        </a:p>
      </dgm:t>
    </dgm:pt>
    <dgm:pt modelId="{EFBFC037-91AD-46CA-AB78-343177AD469D}">
      <dgm:prSet/>
      <dgm:spPr/>
      <dgm:t>
        <a:bodyPr/>
        <a:lstStyle/>
        <a:p>
          <a:r>
            <a:rPr lang="ru-RU" dirty="0"/>
            <a:t>7. </a:t>
          </a:r>
          <a:r>
            <a:rPr lang="tg-Cyrl-TJ" dirty="0"/>
            <a:t>ООО «Фавран Логистика»</a:t>
          </a:r>
          <a:endParaRPr lang="ru-RU" dirty="0"/>
        </a:p>
      </dgm:t>
    </dgm:pt>
    <dgm:pt modelId="{A77E6A6A-E9DA-4319-BBD1-04F73D872008}" type="parTrans" cxnId="{BBB8991C-A1AD-4177-B9C4-2912B1B6CBC5}">
      <dgm:prSet/>
      <dgm:spPr/>
      <dgm:t>
        <a:bodyPr/>
        <a:lstStyle/>
        <a:p>
          <a:endParaRPr lang="ru-RU"/>
        </a:p>
      </dgm:t>
    </dgm:pt>
    <dgm:pt modelId="{1A45E940-9AFE-4CE5-B090-1D4D02E5BFB2}" type="sibTrans" cxnId="{BBB8991C-A1AD-4177-B9C4-2912B1B6CBC5}">
      <dgm:prSet/>
      <dgm:spPr/>
      <dgm:t>
        <a:bodyPr/>
        <a:lstStyle/>
        <a:p>
          <a:endParaRPr lang="ru-RU"/>
        </a:p>
      </dgm:t>
    </dgm:pt>
    <dgm:pt modelId="{22EEDAE2-9A56-4F0C-BF23-9B862FBD99AE}">
      <dgm:prSet/>
      <dgm:spPr/>
      <dgm:t>
        <a:bodyPr/>
        <a:lstStyle/>
        <a:p>
          <a:r>
            <a:rPr lang="ru-RU" dirty="0"/>
            <a:t>8. ОО "Ассоциация международного автомобильного транспорта Республики Таджикистан «AIATT» </a:t>
          </a:r>
        </a:p>
      </dgm:t>
    </dgm:pt>
    <dgm:pt modelId="{B77DD7C0-1B05-48AB-9D90-FBFCDF7A6430}" type="parTrans" cxnId="{E08B7791-6116-4701-955A-B1624CCC5F7F}">
      <dgm:prSet/>
      <dgm:spPr/>
      <dgm:t>
        <a:bodyPr/>
        <a:lstStyle/>
        <a:p>
          <a:endParaRPr lang="ru-RU"/>
        </a:p>
      </dgm:t>
    </dgm:pt>
    <dgm:pt modelId="{A1B7B03E-9EEB-4FC7-A327-831F2F9180DA}" type="sibTrans" cxnId="{E08B7791-6116-4701-955A-B1624CCC5F7F}">
      <dgm:prSet/>
      <dgm:spPr/>
      <dgm:t>
        <a:bodyPr/>
        <a:lstStyle/>
        <a:p>
          <a:endParaRPr lang="ru-RU"/>
        </a:p>
      </dgm:t>
    </dgm:pt>
    <dgm:pt modelId="{6FABBE5C-24A4-4963-8CF7-32D2A4ECE20A}">
      <dgm:prSet/>
      <dgm:spPr/>
      <dgm:t>
        <a:bodyPr/>
        <a:lstStyle/>
        <a:p>
          <a:r>
            <a:rPr lang="tg-Cyrl-TJ"/>
            <a:t>9</a:t>
          </a:r>
          <a:r>
            <a:rPr lang="ru-RU"/>
            <a:t>. ООО «Вали На</a:t>
          </a:r>
          <a:r>
            <a:rPr lang="tg-Cyrl-TJ"/>
            <a:t>қ</a:t>
          </a:r>
          <a:r>
            <a:rPr lang="ru-RU"/>
            <a:t>ли</a:t>
          </a:r>
          <a:r>
            <a:rPr lang="tg-Cyrl-TJ"/>
            <a:t>ё</a:t>
          </a:r>
          <a:r>
            <a:rPr lang="ru-RU"/>
            <a:t>т»</a:t>
          </a:r>
        </a:p>
      </dgm:t>
    </dgm:pt>
    <dgm:pt modelId="{3F3A6DE0-8B23-4F6D-9C95-FD1B8B3B3E75}" type="parTrans" cxnId="{ABE50074-B4B1-4861-A70E-8D1CA466555E}">
      <dgm:prSet/>
      <dgm:spPr/>
      <dgm:t>
        <a:bodyPr/>
        <a:lstStyle/>
        <a:p>
          <a:endParaRPr lang="ru-RU"/>
        </a:p>
      </dgm:t>
    </dgm:pt>
    <dgm:pt modelId="{053C7AF6-C18B-449F-9A5F-6B52513E530E}" type="sibTrans" cxnId="{ABE50074-B4B1-4861-A70E-8D1CA466555E}">
      <dgm:prSet/>
      <dgm:spPr/>
      <dgm:t>
        <a:bodyPr/>
        <a:lstStyle/>
        <a:p>
          <a:endParaRPr lang="ru-RU"/>
        </a:p>
      </dgm:t>
    </dgm:pt>
    <dgm:pt modelId="{CD40192C-AF45-492C-ADA7-C1F7A914BB9E}">
      <dgm:prSet/>
      <dgm:spPr/>
      <dgm:t>
        <a:bodyPr/>
        <a:lstStyle/>
        <a:p>
          <a:r>
            <a:rPr lang="ru-RU" dirty="0"/>
            <a:t>10. ООО «</a:t>
          </a:r>
          <a:r>
            <a:rPr lang="ru-RU" dirty="0" err="1"/>
            <a:t>Сорбон</a:t>
          </a:r>
          <a:r>
            <a:rPr lang="ru-RU" dirty="0"/>
            <a:t> На</a:t>
          </a:r>
          <a:r>
            <a:rPr lang="tg-Cyrl-TJ" dirty="0"/>
            <a:t>қ</a:t>
          </a:r>
          <a:r>
            <a:rPr lang="ru-RU" dirty="0"/>
            <a:t>ли</a:t>
          </a:r>
          <a:r>
            <a:rPr lang="tg-Cyrl-TJ" dirty="0"/>
            <a:t>ё</a:t>
          </a:r>
          <a:r>
            <a:rPr lang="ru-RU" dirty="0"/>
            <a:t>т»</a:t>
          </a:r>
        </a:p>
      </dgm:t>
    </dgm:pt>
    <dgm:pt modelId="{E15A9257-0B4C-4A65-BFD8-817AD2856D9B}" type="parTrans" cxnId="{04E42C20-F52C-4C80-BEAF-459604B7DBB4}">
      <dgm:prSet/>
      <dgm:spPr/>
      <dgm:t>
        <a:bodyPr/>
        <a:lstStyle/>
        <a:p>
          <a:endParaRPr lang="ru-RU"/>
        </a:p>
      </dgm:t>
    </dgm:pt>
    <dgm:pt modelId="{159E21DA-005E-4573-99A7-7B40425FE363}" type="sibTrans" cxnId="{04E42C20-F52C-4C80-BEAF-459604B7DBB4}">
      <dgm:prSet/>
      <dgm:spPr/>
      <dgm:t>
        <a:bodyPr/>
        <a:lstStyle/>
        <a:p>
          <a:endParaRPr lang="ru-RU"/>
        </a:p>
      </dgm:t>
    </dgm:pt>
    <dgm:pt modelId="{8516486A-A8A3-46D3-89E9-DCA43396A625}">
      <dgm:prSet/>
      <dgm:spPr/>
      <dgm:t>
        <a:bodyPr/>
        <a:lstStyle/>
        <a:p>
          <a:r>
            <a:rPr lang="tg-Cyrl-TJ" dirty="0"/>
            <a:t>11. Торгово-промышленная палата РТ (ТПП РТ)</a:t>
          </a:r>
          <a:endParaRPr lang="ru-RU" dirty="0"/>
        </a:p>
      </dgm:t>
    </dgm:pt>
    <dgm:pt modelId="{A2515D29-ABB3-45A6-BFF4-3525CE3B6D8F}" type="parTrans" cxnId="{A9CA9164-474F-4FE5-8681-EED535B02A31}">
      <dgm:prSet/>
      <dgm:spPr/>
      <dgm:t>
        <a:bodyPr/>
        <a:lstStyle/>
        <a:p>
          <a:endParaRPr lang="ru-RU"/>
        </a:p>
      </dgm:t>
    </dgm:pt>
    <dgm:pt modelId="{F5E9DDC8-1631-418A-ADD2-AABAEF3E8865}" type="sibTrans" cxnId="{A9CA9164-474F-4FE5-8681-EED535B02A31}">
      <dgm:prSet/>
      <dgm:spPr/>
      <dgm:t>
        <a:bodyPr/>
        <a:lstStyle/>
        <a:p>
          <a:endParaRPr lang="ru-RU"/>
        </a:p>
      </dgm:t>
    </dgm:pt>
    <dgm:pt modelId="{F2ED844F-C3EF-4896-B42F-B1A3B3FFE285}" type="pres">
      <dgm:prSet presAssocID="{883A36B9-6F2E-4464-AD5C-414295B1F0EA}" presName="linear" presStyleCnt="0">
        <dgm:presLayoutVars>
          <dgm:dir/>
          <dgm:animLvl val="lvl"/>
          <dgm:resizeHandles val="exact"/>
        </dgm:presLayoutVars>
      </dgm:prSet>
      <dgm:spPr/>
    </dgm:pt>
    <dgm:pt modelId="{E4E90723-91C6-450A-9391-3D69FE7DCE40}" type="pres">
      <dgm:prSet presAssocID="{9CE3DC83-78BB-4E53-9D13-514821D2CD7E}" presName="parentLin" presStyleCnt="0"/>
      <dgm:spPr/>
    </dgm:pt>
    <dgm:pt modelId="{8DCD21C6-692F-4BB0-9699-C52816FF028A}" type="pres">
      <dgm:prSet presAssocID="{9CE3DC83-78BB-4E53-9D13-514821D2CD7E}" presName="parentLeftMargin" presStyleLbl="node1" presStyleIdx="0" presStyleCnt="1"/>
      <dgm:spPr/>
    </dgm:pt>
    <dgm:pt modelId="{8C84F982-7A50-4F82-86AB-74D107B987BD}" type="pres">
      <dgm:prSet presAssocID="{9CE3DC83-78BB-4E53-9D13-514821D2CD7E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18D7824D-FF79-4E53-B75E-877DB46ACABF}" type="pres">
      <dgm:prSet presAssocID="{9CE3DC83-78BB-4E53-9D13-514821D2CD7E}" presName="negativeSpace" presStyleCnt="0"/>
      <dgm:spPr/>
    </dgm:pt>
    <dgm:pt modelId="{3FCA5208-27DC-4B9B-B7E4-5698C98E1B07}" type="pres">
      <dgm:prSet presAssocID="{9CE3DC83-78BB-4E53-9D13-514821D2CD7E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92B25604-2A1B-4102-A961-6C12310A3193}" type="presOf" srcId="{8516486A-A8A3-46D3-89E9-DCA43396A625}" destId="{3FCA5208-27DC-4B9B-B7E4-5698C98E1B07}" srcOrd="0" destOrd="10" presId="urn:microsoft.com/office/officeart/2005/8/layout/list1"/>
    <dgm:cxn modelId="{C90AEB05-D260-4CB2-A427-3D0FF4CA39B9}" srcId="{9CE3DC83-78BB-4E53-9D13-514821D2CD7E}" destId="{B8430AD2-F21F-4403-9934-14FEB0FF354C}" srcOrd="3" destOrd="0" parTransId="{1C72C372-A6B7-4F35-BFFA-E2E4DD9A2FF2}" sibTransId="{5938AB12-B88B-411E-8869-C551217DD73B}"/>
    <dgm:cxn modelId="{B1C1440D-DBB4-4C4A-BC1B-B291C9F459C7}" srcId="{9CE3DC83-78BB-4E53-9D13-514821D2CD7E}" destId="{CD7CB61B-D69A-4719-8042-E88F7A06A37C}" srcOrd="1" destOrd="0" parTransId="{B50889E7-A778-4633-B295-66D3FA07903E}" sibTransId="{291BC101-CB6D-408F-BCB2-9543366827F7}"/>
    <dgm:cxn modelId="{DCF27E13-DAE4-45BC-918D-2BCA8BE286BA}" type="presOf" srcId="{22EEDAE2-9A56-4F0C-BF23-9B862FBD99AE}" destId="{3FCA5208-27DC-4B9B-B7E4-5698C98E1B07}" srcOrd="0" destOrd="7" presId="urn:microsoft.com/office/officeart/2005/8/layout/list1"/>
    <dgm:cxn modelId="{BBB8991C-A1AD-4177-B9C4-2912B1B6CBC5}" srcId="{9CE3DC83-78BB-4E53-9D13-514821D2CD7E}" destId="{EFBFC037-91AD-46CA-AB78-343177AD469D}" srcOrd="6" destOrd="0" parTransId="{A77E6A6A-E9DA-4319-BBD1-04F73D872008}" sibTransId="{1A45E940-9AFE-4CE5-B090-1D4D02E5BFB2}"/>
    <dgm:cxn modelId="{04E42C20-F52C-4C80-BEAF-459604B7DBB4}" srcId="{9CE3DC83-78BB-4E53-9D13-514821D2CD7E}" destId="{CD40192C-AF45-492C-ADA7-C1F7A914BB9E}" srcOrd="9" destOrd="0" parTransId="{E15A9257-0B4C-4A65-BFD8-817AD2856D9B}" sibTransId="{159E21DA-005E-4573-99A7-7B40425FE363}"/>
    <dgm:cxn modelId="{738B6221-0677-4D48-B05B-06D476B43B03}" type="presOf" srcId="{6FABBE5C-24A4-4963-8CF7-32D2A4ECE20A}" destId="{3FCA5208-27DC-4B9B-B7E4-5698C98E1B07}" srcOrd="0" destOrd="8" presId="urn:microsoft.com/office/officeart/2005/8/layout/list1"/>
    <dgm:cxn modelId="{4469BF24-BD5D-45C9-B687-3D665D6DB6E7}" srcId="{9CE3DC83-78BB-4E53-9D13-514821D2CD7E}" destId="{347A0A3B-9AE5-4470-A33A-E519E4974BBE}" srcOrd="0" destOrd="0" parTransId="{7D54F5F7-C477-4151-B367-4076AFC447F5}" sibTransId="{E1048F80-B0E8-4EC6-B7CD-2920EB74CC1C}"/>
    <dgm:cxn modelId="{A9CA9164-474F-4FE5-8681-EED535B02A31}" srcId="{9CE3DC83-78BB-4E53-9D13-514821D2CD7E}" destId="{8516486A-A8A3-46D3-89E9-DCA43396A625}" srcOrd="10" destOrd="0" parTransId="{A2515D29-ABB3-45A6-BFF4-3525CE3B6D8F}" sibTransId="{F5E9DDC8-1631-418A-ADD2-AABAEF3E8865}"/>
    <dgm:cxn modelId="{5F30B647-6588-431F-9996-BDC78CD22A2C}" type="presOf" srcId="{347A0A3B-9AE5-4470-A33A-E519E4974BBE}" destId="{3FCA5208-27DC-4B9B-B7E4-5698C98E1B07}" srcOrd="0" destOrd="0" presId="urn:microsoft.com/office/officeart/2005/8/layout/list1"/>
    <dgm:cxn modelId="{56AB4B73-8CB6-49CA-BA0B-8CCBA689CCE5}" type="presOf" srcId="{8E04E705-6029-4823-BAAF-8056C6CFBEE2}" destId="{3FCA5208-27DC-4B9B-B7E4-5698C98E1B07}" srcOrd="0" destOrd="5" presId="urn:microsoft.com/office/officeart/2005/8/layout/list1"/>
    <dgm:cxn modelId="{ABE50074-B4B1-4861-A70E-8D1CA466555E}" srcId="{9CE3DC83-78BB-4E53-9D13-514821D2CD7E}" destId="{6FABBE5C-24A4-4963-8CF7-32D2A4ECE20A}" srcOrd="8" destOrd="0" parTransId="{3F3A6DE0-8B23-4F6D-9C95-FD1B8B3B3E75}" sibTransId="{053C7AF6-C18B-449F-9A5F-6B52513E530E}"/>
    <dgm:cxn modelId="{1D880F76-B42C-4A81-A44E-08B9E1440D15}" srcId="{9CE3DC83-78BB-4E53-9D13-514821D2CD7E}" destId="{A507E0E6-87D8-426F-A1DA-5B20B4DCEF49}" srcOrd="4" destOrd="0" parTransId="{1D00A7B6-EE3C-4F1F-8C71-0AB19F29A165}" sibTransId="{94816D4B-4E82-487A-882D-E64B6A6D602F}"/>
    <dgm:cxn modelId="{98A20777-8844-4D08-A9D0-0D9AA245681A}" srcId="{9CE3DC83-78BB-4E53-9D13-514821D2CD7E}" destId="{8E04E705-6029-4823-BAAF-8056C6CFBEE2}" srcOrd="5" destOrd="0" parTransId="{F0D1D0A0-CCF0-49C6-B3D9-FB31F5038DDF}" sibTransId="{B52FC9F8-0AA3-49B5-A7B6-7B37C7D52C46}"/>
    <dgm:cxn modelId="{60BEC28E-F488-4847-A017-BD63CE59DB28}" type="presOf" srcId="{CD7CB61B-D69A-4719-8042-E88F7A06A37C}" destId="{3FCA5208-27DC-4B9B-B7E4-5698C98E1B07}" srcOrd="0" destOrd="1" presId="urn:microsoft.com/office/officeart/2005/8/layout/list1"/>
    <dgm:cxn modelId="{E08B7791-6116-4701-955A-B1624CCC5F7F}" srcId="{9CE3DC83-78BB-4E53-9D13-514821D2CD7E}" destId="{22EEDAE2-9A56-4F0C-BF23-9B862FBD99AE}" srcOrd="7" destOrd="0" parTransId="{B77DD7C0-1B05-48AB-9D90-FBFCDF7A6430}" sibTransId="{A1B7B03E-9EEB-4FC7-A327-831F2F9180DA}"/>
    <dgm:cxn modelId="{1D166C98-AC92-48FC-8E8C-4427A404F376}" srcId="{883A36B9-6F2E-4464-AD5C-414295B1F0EA}" destId="{9CE3DC83-78BB-4E53-9D13-514821D2CD7E}" srcOrd="0" destOrd="0" parTransId="{338F93B3-74A0-469F-922B-7143BF6EE8CD}" sibTransId="{6594F1EA-F4C3-4847-8AAF-F545A068E625}"/>
    <dgm:cxn modelId="{20A17398-F157-4B9C-A132-4D905E135739}" type="presOf" srcId="{A507E0E6-87D8-426F-A1DA-5B20B4DCEF49}" destId="{3FCA5208-27DC-4B9B-B7E4-5698C98E1B07}" srcOrd="0" destOrd="4" presId="urn:microsoft.com/office/officeart/2005/8/layout/list1"/>
    <dgm:cxn modelId="{8AC29E9E-18B3-488E-AFA6-1A5257EC79E3}" type="presOf" srcId="{CD40192C-AF45-492C-ADA7-C1F7A914BB9E}" destId="{3FCA5208-27DC-4B9B-B7E4-5698C98E1B07}" srcOrd="0" destOrd="9" presId="urn:microsoft.com/office/officeart/2005/8/layout/list1"/>
    <dgm:cxn modelId="{EC38FD9F-6249-476F-97C4-14C7C9DD0196}" type="presOf" srcId="{9CE3DC83-78BB-4E53-9D13-514821D2CD7E}" destId="{8DCD21C6-692F-4BB0-9699-C52816FF028A}" srcOrd="0" destOrd="0" presId="urn:microsoft.com/office/officeart/2005/8/layout/list1"/>
    <dgm:cxn modelId="{47D4C3A0-1A95-4783-8F9F-94C6FF04131C}" type="presOf" srcId="{EFBFC037-91AD-46CA-AB78-343177AD469D}" destId="{3FCA5208-27DC-4B9B-B7E4-5698C98E1B07}" srcOrd="0" destOrd="6" presId="urn:microsoft.com/office/officeart/2005/8/layout/list1"/>
    <dgm:cxn modelId="{C328D3AB-9F30-4DA4-A5FA-4FF657337FC6}" type="presOf" srcId="{9CE3DC83-78BB-4E53-9D13-514821D2CD7E}" destId="{8C84F982-7A50-4F82-86AB-74D107B987BD}" srcOrd="1" destOrd="0" presId="urn:microsoft.com/office/officeart/2005/8/layout/list1"/>
    <dgm:cxn modelId="{F5B438BA-D625-408D-8D84-D8D914EDC9F6}" type="presOf" srcId="{883A36B9-6F2E-4464-AD5C-414295B1F0EA}" destId="{F2ED844F-C3EF-4896-B42F-B1A3B3FFE285}" srcOrd="0" destOrd="0" presId="urn:microsoft.com/office/officeart/2005/8/layout/list1"/>
    <dgm:cxn modelId="{502720C7-C6C5-4E8B-BD58-6731292B330E}" type="presOf" srcId="{CE8CA6C0-B5F1-4083-BD58-336DDD24E673}" destId="{3FCA5208-27DC-4B9B-B7E4-5698C98E1B07}" srcOrd="0" destOrd="2" presId="urn:microsoft.com/office/officeart/2005/8/layout/list1"/>
    <dgm:cxn modelId="{604131D0-180E-4F62-A032-D3912919A0EA}" type="presOf" srcId="{B8430AD2-F21F-4403-9934-14FEB0FF354C}" destId="{3FCA5208-27DC-4B9B-B7E4-5698C98E1B07}" srcOrd="0" destOrd="3" presId="urn:microsoft.com/office/officeart/2005/8/layout/list1"/>
    <dgm:cxn modelId="{FEB1B3E9-FDA5-4AD3-BD05-7BC63BD9B1BC}" srcId="{9CE3DC83-78BB-4E53-9D13-514821D2CD7E}" destId="{CE8CA6C0-B5F1-4083-BD58-336DDD24E673}" srcOrd="2" destOrd="0" parTransId="{451FB588-F134-453D-A274-9990126FFE28}" sibTransId="{C834F6EE-0334-40B8-AD5F-B8A7CA4DF973}"/>
    <dgm:cxn modelId="{030F4033-4B42-4F5E-8567-145B71921328}" type="presParOf" srcId="{F2ED844F-C3EF-4896-B42F-B1A3B3FFE285}" destId="{E4E90723-91C6-450A-9391-3D69FE7DCE40}" srcOrd="0" destOrd="0" presId="urn:microsoft.com/office/officeart/2005/8/layout/list1"/>
    <dgm:cxn modelId="{4C22BDB9-617A-4045-8E77-FF6562FCDA0A}" type="presParOf" srcId="{E4E90723-91C6-450A-9391-3D69FE7DCE40}" destId="{8DCD21C6-692F-4BB0-9699-C52816FF028A}" srcOrd="0" destOrd="0" presId="urn:microsoft.com/office/officeart/2005/8/layout/list1"/>
    <dgm:cxn modelId="{A3406C91-7A41-43D4-8E5A-AD3395BFEBB4}" type="presParOf" srcId="{E4E90723-91C6-450A-9391-3D69FE7DCE40}" destId="{8C84F982-7A50-4F82-86AB-74D107B987BD}" srcOrd="1" destOrd="0" presId="urn:microsoft.com/office/officeart/2005/8/layout/list1"/>
    <dgm:cxn modelId="{3E0191CB-DC48-47DF-8306-A6D722CE7446}" type="presParOf" srcId="{F2ED844F-C3EF-4896-B42F-B1A3B3FFE285}" destId="{18D7824D-FF79-4E53-B75E-877DB46ACABF}" srcOrd="1" destOrd="0" presId="urn:microsoft.com/office/officeart/2005/8/layout/list1"/>
    <dgm:cxn modelId="{B695C244-870E-4EC7-8956-66ECA4F8816B}" type="presParOf" srcId="{F2ED844F-C3EF-4896-B42F-B1A3B3FFE285}" destId="{3FCA5208-27DC-4B9B-B7E4-5698C98E1B0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2C218C-941B-484A-81AB-1595AC9D8814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2F97FD0-42BF-42EF-909B-2DFDB00474E1}">
      <dgm:prSet phldrT="[Текст]"/>
      <dgm:spPr/>
      <dgm:t>
        <a:bodyPr/>
        <a:lstStyle/>
        <a:p>
          <a:r>
            <a:rPr lang="ru-RU" dirty="0"/>
            <a:t>Цель</a:t>
          </a:r>
        </a:p>
      </dgm:t>
    </dgm:pt>
    <dgm:pt modelId="{7296A95F-9744-4AC0-BBC5-91701DB68520}" type="parTrans" cxnId="{BD43E50F-516C-4A21-A136-674B3C7E262A}">
      <dgm:prSet/>
      <dgm:spPr/>
      <dgm:t>
        <a:bodyPr/>
        <a:lstStyle/>
        <a:p>
          <a:endParaRPr lang="ru-RU"/>
        </a:p>
      </dgm:t>
    </dgm:pt>
    <dgm:pt modelId="{FF910DBD-3BB0-4113-BD14-77422C887ED4}" type="sibTrans" cxnId="{BD43E50F-516C-4A21-A136-674B3C7E262A}">
      <dgm:prSet/>
      <dgm:spPr/>
      <dgm:t>
        <a:bodyPr/>
        <a:lstStyle/>
        <a:p>
          <a:endParaRPr lang="ru-RU"/>
        </a:p>
      </dgm:t>
    </dgm:pt>
    <dgm:pt modelId="{5A7AAB77-7A52-4CC4-88E0-4409C6BD68DC}">
      <dgm:prSet phldrT="[Текст]" custT="1"/>
      <dgm:spPr/>
      <dgm:t>
        <a:bodyPr/>
        <a:lstStyle/>
        <a:p>
          <a:r>
            <a:rPr lang="ru-RU" sz="1400" dirty="0"/>
            <a:t>Создать профессиональную площадку для демонстрации современных технологий, оборудования и услуг в сфере транспорта и логистики, развития деловых контактов, привлечения инвестиций и обмена опытом между представителями бизнеса, государственных структур и международных организаций.</a:t>
          </a:r>
        </a:p>
      </dgm:t>
    </dgm:pt>
    <dgm:pt modelId="{F4365CC7-D1C6-4C4C-8F1F-FACB1F60BA17}" type="parTrans" cxnId="{E3086C9F-D0F3-478D-8618-242F304EDE0E}">
      <dgm:prSet/>
      <dgm:spPr/>
      <dgm:t>
        <a:bodyPr/>
        <a:lstStyle/>
        <a:p>
          <a:endParaRPr lang="ru-RU"/>
        </a:p>
      </dgm:t>
    </dgm:pt>
    <dgm:pt modelId="{67A1897A-8DB6-429C-8177-8FC1831A26B5}" type="sibTrans" cxnId="{E3086C9F-D0F3-478D-8618-242F304EDE0E}">
      <dgm:prSet/>
      <dgm:spPr/>
      <dgm:t>
        <a:bodyPr/>
        <a:lstStyle/>
        <a:p>
          <a:endParaRPr lang="ru-RU"/>
        </a:p>
      </dgm:t>
    </dgm:pt>
    <dgm:pt modelId="{6FCA0AD2-C7D4-4F73-AF63-D9082DC26D94}">
      <dgm:prSet phldrT="[Текст]"/>
      <dgm:spPr/>
      <dgm:t>
        <a:bodyPr/>
        <a:lstStyle/>
        <a:p>
          <a:r>
            <a:rPr lang="ru-RU" dirty="0"/>
            <a:t>Задачи</a:t>
          </a:r>
        </a:p>
      </dgm:t>
    </dgm:pt>
    <dgm:pt modelId="{7E1B757F-3B2A-4F7B-9DAF-E42A5E366604}" type="parTrans" cxnId="{D78FAA1E-1D03-4DD4-A458-669A168B168A}">
      <dgm:prSet/>
      <dgm:spPr/>
      <dgm:t>
        <a:bodyPr/>
        <a:lstStyle/>
        <a:p>
          <a:endParaRPr lang="ru-RU"/>
        </a:p>
      </dgm:t>
    </dgm:pt>
    <dgm:pt modelId="{31602DA8-C859-47EC-A3B9-77F037BF49B2}" type="sibTrans" cxnId="{D78FAA1E-1D03-4DD4-A458-669A168B168A}">
      <dgm:prSet/>
      <dgm:spPr/>
      <dgm:t>
        <a:bodyPr/>
        <a:lstStyle/>
        <a:p>
          <a:endParaRPr lang="ru-RU"/>
        </a:p>
      </dgm:t>
    </dgm:pt>
    <dgm:pt modelId="{B357A135-141D-4B86-BC96-D110E37684E5}">
      <dgm:prSet phldrT="[Текст]"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ru-RU" sz="1400" dirty="0"/>
            <a:t>Представление инновационных решений в транспортной и логистической отрасли.</a:t>
          </a:r>
        </a:p>
      </dgm:t>
    </dgm:pt>
    <dgm:pt modelId="{9228883C-2D91-4BDB-9F31-87F408273581}" type="parTrans" cxnId="{E0D07C19-555E-498B-9D62-0FAE7F896C67}">
      <dgm:prSet/>
      <dgm:spPr/>
      <dgm:t>
        <a:bodyPr/>
        <a:lstStyle/>
        <a:p>
          <a:endParaRPr lang="ru-RU"/>
        </a:p>
      </dgm:t>
    </dgm:pt>
    <dgm:pt modelId="{393E20C9-C5AA-441A-9D31-9EB6112184F4}" type="sibTrans" cxnId="{E0D07C19-555E-498B-9D62-0FAE7F896C67}">
      <dgm:prSet/>
      <dgm:spPr/>
      <dgm:t>
        <a:bodyPr/>
        <a:lstStyle/>
        <a:p>
          <a:endParaRPr lang="ru-RU"/>
        </a:p>
      </dgm:t>
    </dgm:pt>
    <dgm:pt modelId="{FC8CFDD7-AEAA-47E7-BA8B-B2C2ACE7A477}">
      <dgm:prSet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ru-RU" sz="1400"/>
            <a:t>Развитие международного и регионального сотрудничества.</a:t>
          </a:r>
        </a:p>
      </dgm:t>
    </dgm:pt>
    <dgm:pt modelId="{D6BDB552-7FBE-4330-BC91-41381B2E3012}" type="parTrans" cxnId="{3F551D6A-57AE-4673-A6D7-825B03916A8E}">
      <dgm:prSet/>
      <dgm:spPr/>
      <dgm:t>
        <a:bodyPr/>
        <a:lstStyle/>
        <a:p>
          <a:endParaRPr lang="ru-RU"/>
        </a:p>
      </dgm:t>
    </dgm:pt>
    <dgm:pt modelId="{94103721-2EF0-4C65-838A-46C7FDE8DA38}" type="sibTrans" cxnId="{3F551D6A-57AE-4673-A6D7-825B03916A8E}">
      <dgm:prSet/>
      <dgm:spPr/>
      <dgm:t>
        <a:bodyPr/>
        <a:lstStyle/>
        <a:p>
          <a:endParaRPr lang="ru-RU"/>
        </a:p>
      </dgm:t>
    </dgm:pt>
    <dgm:pt modelId="{F6AD4174-4C92-4C7A-83FA-A7C6DC7978A3}">
      <dgm:prSet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ru-RU" sz="1400"/>
            <a:t>Демонстрация инвестиционного потенциала транспортных коридоров.</a:t>
          </a:r>
        </a:p>
      </dgm:t>
    </dgm:pt>
    <dgm:pt modelId="{022B421E-B925-488F-9424-36DA856BA09F}" type="parTrans" cxnId="{66727D73-B542-4FF5-A17F-188EACE411CF}">
      <dgm:prSet/>
      <dgm:spPr/>
      <dgm:t>
        <a:bodyPr/>
        <a:lstStyle/>
        <a:p>
          <a:endParaRPr lang="ru-RU"/>
        </a:p>
      </dgm:t>
    </dgm:pt>
    <dgm:pt modelId="{B70E11B4-1544-46B4-B90B-5200AB39AF80}" type="sibTrans" cxnId="{66727D73-B542-4FF5-A17F-188EACE411CF}">
      <dgm:prSet/>
      <dgm:spPr/>
      <dgm:t>
        <a:bodyPr/>
        <a:lstStyle/>
        <a:p>
          <a:endParaRPr lang="ru-RU"/>
        </a:p>
      </dgm:t>
    </dgm:pt>
    <dgm:pt modelId="{47D18EE2-54A9-40C2-974A-52DFD9F16273}">
      <dgm:prSet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ru-RU" sz="1400"/>
            <a:t>Поддержка цифровизации и внедрения современных технологий.</a:t>
          </a:r>
        </a:p>
      </dgm:t>
    </dgm:pt>
    <dgm:pt modelId="{C4A99D7E-D0E7-47E3-A6F7-1EA790F19153}" type="parTrans" cxnId="{9E7BCF52-FE7C-4B1C-BA35-BB27F45ED796}">
      <dgm:prSet/>
      <dgm:spPr/>
      <dgm:t>
        <a:bodyPr/>
        <a:lstStyle/>
        <a:p>
          <a:endParaRPr lang="ru-RU"/>
        </a:p>
      </dgm:t>
    </dgm:pt>
    <dgm:pt modelId="{63A29CF8-C751-42AF-BF8D-82C7452D09AA}" type="sibTrans" cxnId="{9E7BCF52-FE7C-4B1C-BA35-BB27F45ED796}">
      <dgm:prSet/>
      <dgm:spPr/>
      <dgm:t>
        <a:bodyPr/>
        <a:lstStyle/>
        <a:p>
          <a:endParaRPr lang="ru-RU"/>
        </a:p>
      </dgm:t>
    </dgm:pt>
    <dgm:pt modelId="{F6D35A7E-0EC5-4A4A-A975-E4E6BAD00FC6}">
      <dgm:prSet custT="1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ru-RU" sz="1400" dirty="0"/>
            <a:t>Создание условий для заключения партнерских соглашений и контрактов.</a:t>
          </a:r>
        </a:p>
      </dgm:t>
    </dgm:pt>
    <dgm:pt modelId="{3F816669-1861-4C4E-8887-5BDB7EF53D97}" type="parTrans" cxnId="{BB1950EE-E357-4D60-BF59-D926DA40BDC2}">
      <dgm:prSet/>
      <dgm:spPr/>
      <dgm:t>
        <a:bodyPr/>
        <a:lstStyle/>
        <a:p>
          <a:endParaRPr lang="ru-RU"/>
        </a:p>
      </dgm:t>
    </dgm:pt>
    <dgm:pt modelId="{591D879F-87F7-454B-B29B-8BB841E8C03F}" type="sibTrans" cxnId="{BB1950EE-E357-4D60-BF59-D926DA40BDC2}">
      <dgm:prSet/>
      <dgm:spPr/>
      <dgm:t>
        <a:bodyPr/>
        <a:lstStyle/>
        <a:p>
          <a:endParaRPr lang="ru-RU"/>
        </a:p>
      </dgm:t>
    </dgm:pt>
    <dgm:pt modelId="{D1C203F7-ADA5-4399-BCFE-13E00F0D5E90}" type="pres">
      <dgm:prSet presAssocID="{B32C218C-941B-484A-81AB-1595AC9D8814}" presName="Name0" presStyleCnt="0">
        <dgm:presLayoutVars>
          <dgm:chMax/>
          <dgm:chPref/>
          <dgm:dir/>
        </dgm:presLayoutVars>
      </dgm:prSet>
      <dgm:spPr/>
    </dgm:pt>
    <dgm:pt modelId="{B1481859-0586-4ABE-86B8-904FD055E5DA}" type="pres">
      <dgm:prSet presAssocID="{02F97FD0-42BF-42EF-909B-2DFDB00474E1}" presName="parenttextcomposite" presStyleCnt="0"/>
      <dgm:spPr/>
    </dgm:pt>
    <dgm:pt modelId="{BE736E1A-691F-48DB-8AFB-29E547228069}" type="pres">
      <dgm:prSet presAssocID="{02F97FD0-42BF-42EF-909B-2DFDB00474E1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B3D216B6-AFD6-4FAE-B570-82C134DEC356}" type="pres">
      <dgm:prSet presAssocID="{02F97FD0-42BF-42EF-909B-2DFDB00474E1}" presName="composite" presStyleCnt="0"/>
      <dgm:spPr/>
    </dgm:pt>
    <dgm:pt modelId="{95CA51CE-D65F-4D9F-97BA-7F95197689DB}" type="pres">
      <dgm:prSet presAssocID="{02F97FD0-42BF-42EF-909B-2DFDB00474E1}" presName="chevron1" presStyleLbl="alignNode1" presStyleIdx="0" presStyleCnt="14"/>
      <dgm:spPr/>
    </dgm:pt>
    <dgm:pt modelId="{190EB221-D327-4A1D-BD08-3C96D109A6B5}" type="pres">
      <dgm:prSet presAssocID="{02F97FD0-42BF-42EF-909B-2DFDB00474E1}" presName="chevron2" presStyleLbl="alignNode1" presStyleIdx="1" presStyleCnt="14"/>
      <dgm:spPr/>
    </dgm:pt>
    <dgm:pt modelId="{782C11D9-952E-49F9-B81F-B4828F44CD51}" type="pres">
      <dgm:prSet presAssocID="{02F97FD0-42BF-42EF-909B-2DFDB00474E1}" presName="chevron3" presStyleLbl="alignNode1" presStyleIdx="2" presStyleCnt="14"/>
      <dgm:spPr/>
    </dgm:pt>
    <dgm:pt modelId="{A2747893-3FF2-48B7-91FB-3873A89CE605}" type="pres">
      <dgm:prSet presAssocID="{02F97FD0-42BF-42EF-909B-2DFDB00474E1}" presName="chevron4" presStyleLbl="alignNode1" presStyleIdx="3" presStyleCnt="14"/>
      <dgm:spPr/>
    </dgm:pt>
    <dgm:pt modelId="{F1983081-F95E-47BD-AB96-370F8DEB8D10}" type="pres">
      <dgm:prSet presAssocID="{02F97FD0-42BF-42EF-909B-2DFDB00474E1}" presName="chevron5" presStyleLbl="alignNode1" presStyleIdx="4" presStyleCnt="14"/>
      <dgm:spPr/>
    </dgm:pt>
    <dgm:pt modelId="{10BB65D0-E361-4D2D-BA2E-7DBF8FBF7ACC}" type="pres">
      <dgm:prSet presAssocID="{02F97FD0-42BF-42EF-909B-2DFDB00474E1}" presName="chevron6" presStyleLbl="alignNode1" presStyleIdx="5" presStyleCnt="14"/>
      <dgm:spPr/>
    </dgm:pt>
    <dgm:pt modelId="{D4CE6F82-6414-4C28-B0F1-F0633C057EEE}" type="pres">
      <dgm:prSet presAssocID="{02F97FD0-42BF-42EF-909B-2DFDB00474E1}" presName="chevron7" presStyleLbl="alignNode1" presStyleIdx="6" presStyleCnt="14"/>
      <dgm:spPr/>
    </dgm:pt>
    <dgm:pt modelId="{5B716EAB-B713-4E46-996F-673B8B6822DF}" type="pres">
      <dgm:prSet presAssocID="{02F97FD0-42BF-42EF-909B-2DFDB00474E1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</dgm:pt>
    <dgm:pt modelId="{9F90D255-60B1-453F-A767-8A286597B37F}" type="pres">
      <dgm:prSet presAssocID="{FF910DBD-3BB0-4113-BD14-77422C887ED4}" presName="sibTrans" presStyleCnt="0"/>
      <dgm:spPr/>
    </dgm:pt>
    <dgm:pt modelId="{AB126024-06C9-4757-A389-5A4E6E244A7E}" type="pres">
      <dgm:prSet presAssocID="{6FCA0AD2-C7D4-4F73-AF63-D9082DC26D94}" presName="parenttextcomposite" presStyleCnt="0"/>
      <dgm:spPr/>
    </dgm:pt>
    <dgm:pt modelId="{26F313E5-7BDD-4832-9D4C-4221140CAC2E}" type="pres">
      <dgm:prSet presAssocID="{6FCA0AD2-C7D4-4F73-AF63-D9082DC26D94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41118317-8DBF-4A8E-BC3A-315241D0EE7D}" type="pres">
      <dgm:prSet presAssocID="{6FCA0AD2-C7D4-4F73-AF63-D9082DC26D94}" presName="composite" presStyleCnt="0"/>
      <dgm:spPr/>
    </dgm:pt>
    <dgm:pt modelId="{3D453FDC-91B9-4EF4-812D-B671AC9A0880}" type="pres">
      <dgm:prSet presAssocID="{6FCA0AD2-C7D4-4F73-AF63-D9082DC26D94}" presName="chevron1" presStyleLbl="alignNode1" presStyleIdx="7" presStyleCnt="14"/>
      <dgm:spPr/>
    </dgm:pt>
    <dgm:pt modelId="{5D3436D9-4D1F-4304-A598-1C17C3670788}" type="pres">
      <dgm:prSet presAssocID="{6FCA0AD2-C7D4-4F73-AF63-D9082DC26D94}" presName="chevron2" presStyleLbl="alignNode1" presStyleIdx="8" presStyleCnt="14"/>
      <dgm:spPr/>
    </dgm:pt>
    <dgm:pt modelId="{F1A9925C-F6B3-4D7D-B8EE-C0ED0AFD2FCF}" type="pres">
      <dgm:prSet presAssocID="{6FCA0AD2-C7D4-4F73-AF63-D9082DC26D94}" presName="chevron3" presStyleLbl="alignNode1" presStyleIdx="9" presStyleCnt="14"/>
      <dgm:spPr/>
    </dgm:pt>
    <dgm:pt modelId="{B25DF956-238E-4470-BCA6-F8D8E2FAD2C5}" type="pres">
      <dgm:prSet presAssocID="{6FCA0AD2-C7D4-4F73-AF63-D9082DC26D94}" presName="chevron4" presStyleLbl="alignNode1" presStyleIdx="10" presStyleCnt="14"/>
      <dgm:spPr/>
    </dgm:pt>
    <dgm:pt modelId="{6D48C402-53E7-46F3-8370-F5B3253D2876}" type="pres">
      <dgm:prSet presAssocID="{6FCA0AD2-C7D4-4F73-AF63-D9082DC26D94}" presName="chevron5" presStyleLbl="alignNode1" presStyleIdx="11" presStyleCnt="14"/>
      <dgm:spPr/>
    </dgm:pt>
    <dgm:pt modelId="{499F450D-C4F8-4B00-8D35-BD3412DC2084}" type="pres">
      <dgm:prSet presAssocID="{6FCA0AD2-C7D4-4F73-AF63-D9082DC26D94}" presName="chevron6" presStyleLbl="alignNode1" presStyleIdx="12" presStyleCnt="14"/>
      <dgm:spPr/>
    </dgm:pt>
    <dgm:pt modelId="{1CE38A39-4497-4186-98F9-1180FE3560A5}" type="pres">
      <dgm:prSet presAssocID="{6FCA0AD2-C7D4-4F73-AF63-D9082DC26D94}" presName="chevron7" presStyleLbl="alignNode1" presStyleIdx="13" presStyleCnt="14"/>
      <dgm:spPr/>
    </dgm:pt>
    <dgm:pt modelId="{EE8E0199-86AB-4E28-9642-52F0BFA8670D}" type="pres">
      <dgm:prSet presAssocID="{6FCA0AD2-C7D4-4F73-AF63-D9082DC26D94}" presName="childtext" presStyleLbl="solidFgAcc1" presStyleIdx="1" presStyleCnt="2" custScaleY="104877">
        <dgm:presLayoutVars>
          <dgm:chMax/>
          <dgm:chPref val="0"/>
          <dgm:bulletEnabled val="1"/>
        </dgm:presLayoutVars>
      </dgm:prSet>
      <dgm:spPr/>
    </dgm:pt>
  </dgm:ptLst>
  <dgm:cxnLst>
    <dgm:cxn modelId="{0610550D-D2DC-4D9B-B15D-8CB27131A6B8}" type="presOf" srcId="{02F97FD0-42BF-42EF-909B-2DFDB00474E1}" destId="{BE736E1A-691F-48DB-8AFB-29E547228069}" srcOrd="0" destOrd="0" presId="urn:microsoft.com/office/officeart/2008/layout/VerticalAccentList"/>
    <dgm:cxn modelId="{BD43E50F-516C-4A21-A136-674B3C7E262A}" srcId="{B32C218C-941B-484A-81AB-1595AC9D8814}" destId="{02F97FD0-42BF-42EF-909B-2DFDB00474E1}" srcOrd="0" destOrd="0" parTransId="{7296A95F-9744-4AC0-BBC5-91701DB68520}" sibTransId="{FF910DBD-3BB0-4113-BD14-77422C887ED4}"/>
    <dgm:cxn modelId="{E0D07C19-555E-498B-9D62-0FAE7F896C67}" srcId="{6FCA0AD2-C7D4-4F73-AF63-D9082DC26D94}" destId="{B357A135-141D-4B86-BC96-D110E37684E5}" srcOrd="0" destOrd="0" parTransId="{9228883C-2D91-4BDB-9F31-87F408273581}" sibTransId="{393E20C9-C5AA-441A-9D31-9EB6112184F4}"/>
    <dgm:cxn modelId="{D78FAA1E-1D03-4DD4-A458-669A168B168A}" srcId="{B32C218C-941B-484A-81AB-1595AC9D8814}" destId="{6FCA0AD2-C7D4-4F73-AF63-D9082DC26D94}" srcOrd="1" destOrd="0" parTransId="{7E1B757F-3B2A-4F7B-9DAF-E42A5E366604}" sibTransId="{31602DA8-C859-47EC-A3B9-77F037BF49B2}"/>
    <dgm:cxn modelId="{EF6B353C-CF41-4A5C-B2DF-8580601028B7}" type="presOf" srcId="{FC8CFDD7-AEAA-47E7-BA8B-B2C2ACE7A477}" destId="{EE8E0199-86AB-4E28-9642-52F0BFA8670D}" srcOrd="0" destOrd="1" presId="urn:microsoft.com/office/officeart/2008/layout/VerticalAccentList"/>
    <dgm:cxn modelId="{6BF91D40-0A3C-494B-930F-A0B38BF878DE}" type="presOf" srcId="{B357A135-141D-4B86-BC96-D110E37684E5}" destId="{EE8E0199-86AB-4E28-9642-52F0BFA8670D}" srcOrd="0" destOrd="0" presId="urn:microsoft.com/office/officeart/2008/layout/VerticalAccentList"/>
    <dgm:cxn modelId="{3F551D6A-57AE-4673-A6D7-825B03916A8E}" srcId="{6FCA0AD2-C7D4-4F73-AF63-D9082DC26D94}" destId="{FC8CFDD7-AEAA-47E7-BA8B-B2C2ACE7A477}" srcOrd="1" destOrd="0" parTransId="{D6BDB552-7FBE-4330-BC91-41381B2E3012}" sibTransId="{94103721-2EF0-4C65-838A-46C7FDE8DA38}"/>
    <dgm:cxn modelId="{9E7BCF52-FE7C-4B1C-BA35-BB27F45ED796}" srcId="{6FCA0AD2-C7D4-4F73-AF63-D9082DC26D94}" destId="{47D18EE2-54A9-40C2-974A-52DFD9F16273}" srcOrd="3" destOrd="0" parTransId="{C4A99D7E-D0E7-47E3-A6F7-1EA790F19153}" sibTransId="{63A29CF8-C751-42AF-BF8D-82C7452D09AA}"/>
    <dgm:cxn modelId="{66727D73-B542-4FF5-A17F-188EACE411CF}" srcId="{6FCA0AD2-C7D4-4F73-AF63-D9082DC26D94}" destId="{F6AD4174-4C92-4C7A-83FA-A7C6DC7978A3}" srcOrd="2" destOrd="0" parTransId="{022B421E-B925-488F-9424-36DA856BA09F}" sibTransId="{B70E11B4-1544-46B4-B90B-5200AB39AF80}"/>
    <dgm:cxn modelId="{7E044092-8FF5-425A-8EEE-B32B90D01D36}" type="presOf" srcId="{F6AD4174-4C92-4C7A-83FA-A7C6DC7978A3}" destId="{EE8E0199-86AB-4E28-9642-52F0BFA8670D}" srcOrd="0" destOrd="2" presId="urn:microsoft.com/office/officeart/2008/layout/VerticalAccentList"/>
    <dgm:cxn modelId="{E3086C9F-D0F3-478D-8618-242F304EDE0E}" srcId="{02F97FD0-42BF-42EF-909B-2DFDB00474E1}" destId="{5A7AAB77-7A52-4CC4-88E0-4409C6BD68DC}" srcOrd="0" destOrd="0" parTransId="{F4365CC7-D1C6-4C4C-8F1F-FACB1F60BA17}" sibTransId="{67A1897A-8DB6-429C-8177-8FC1831A26B5}"/>
    <dgm:cxn modelId="{C35234A4-4712-46F4-B61A-37CF6081BF96}" type="presOf" srcId="{B32C218C-941B-484A-81AB-1595AC9D8814}" destId="{D1C203F7-ADA5-4399-BCFE-13E00F0D5E90}" srcOrd="0" destOrd="0" presId="urn:microsoft.com/office/officeart/2008/layout/VerticalAccentList"/>
    <dgm:cxn modelId="{E5CA80BD-65D2-4E46-BAE7-4C6C228691BC}" type="presOf" srcId="{5A7AAB77-7A52-4CC4-88E0-4409C6BD68DC}" destId="{5B716EAB-B713-4E46-996F-673B8B6822DF}" srcOrd="0" destOrd="0" presId="urn:microsoft.com/office/officeart/2008/layout/VerticalAccentList"/>
    <dgm:cxn modelId="{14AC12C2-022F-426B-90EE-048DC56E1463}" type="presOf" srcId="{47D18EE2-54A9-40C2-974A-52DFD9F16273}" destId="{EE8E0199-86AB-4E28-9642-52F0BFA8670D}" srcOrd="0" destOrd="3" presId="urn:microsoft.com/office/officeart/2008/layout/VerticalAccentList"/>
    <dgm:cxn modelId="{53C260CD-4C6C-4DC7-9811-D4171F786B7F}" type="presOf" srcId="{F6D35A7E-0EC5-4A4A-A975-E4E6BAD00FC6}" destId="{EE8E0199-86AB-4E28-9642-52F0BFA8670D}" srcOrd="0" destOrd="4" presId="urn:microsoft.com/office/officeart/2008/layout/VerticalAccentList"/>
    <dgm:cxn modelId="{BE66BEED-1B63-4390-944C-17A03A716A22}" type="presOf" srcId="{6FCA0AD2-C7D4-4F73-AF63-D9082DC26D94}" destId="{26F313E5-7BDD-4832-9D4C-4221140CAC2E}" srcOrd="0" destOrd="0" presId="urn:microsoft.com/office/officeart/2008/layout/VerticalAccentList"/>
    <dgm:cxn modelId="{BB1950EE-E357-4D60-BF59-D926DA40BDC2}" srcId="{6FCA0AD2-C7D4-4F73-AF63-D9082DC26D94}" destId="{F6D35A7E-0EC5-4A4A-A975-E4E6BAD00FC6}" srcOrd="4" destOrd="0" parTransId="{3F816669-1861-4C4E-8887-5BDB7EF53D97}" sibTransId="{591D879F-87F7-454B-B29B-8BB841E8C03F}"/>
    <dgm:cxn modelId="{6242FC57-D098-4722-873B-68B8E8617D02}" type="presParOf" srcId="{D1C203F7-ADA5-4399-BCFE-13E00F0D5E90}" destId="{B1481859-0586-4ABE-86B8-904FD055E5DA}" srcOrd="0" destOrd="0" presId="urn:microsoft.com/office/officeart/2008/layout/VerticalAccentList"/>
    <dgm:cxn modelId="{1877EAFE-C2D0-4841-B5FE-4298D29ACCD2}" type="presParOf" srcId="{B1481859-0586-4ABE-86B8-904FD055E5DA}" destId="{BE736E1A-691F-48DB-8AFB-29E547228069}" srcOrd="0" destOrd="0" presId="urn:microsoft.com/office/officeart/2008/layout/VerticalAccentList"/>
    <dgm:cxn modelId="{C3796AD2-4D2E-44EE-A17C-66A68A49DF6F}" type="presParOf" srcId="{D1C203F7-ADA5-4399-BCFE-13E00F0D5E90}" destId="{B3D216B6-AFD6-4FAE-B570-82C134DEC356}" srcOrd="1" destOrd="0" presId="urn:microsoft.com/office/officeart/2008/layout/VerticalAccentList"/>
    <dgm:cxn modelId="{B84BB799-13C0-484E-A276-F63CF9044590}" type="presParOf" srcId="{B3D216B6-AFD6-4FAE-B570-82C134DEC356}" destId="{95CA51CE-D65F-4D9F-97BA-7F95197689DB}" srcOrd="0" destOrd="0" presId="urn:microsoft.com/office/officeart/2008/layout/VerticalAccentList"/>
    <dgm:cxn modelId="{1E212B36-186F-4F2E-A36D-B2B54BF86AEC}" type="presParOf" srcId="{B3D216B6-AFD6-4FAE-B570-82C134DEC356}" destId="{190EB221-D327-4A1D-BD08-3C96D109A6B5}" srcOrd="1" destOrd="0" presId="urn:microsoft.com/office/officeart/2008/layout/VerticalAccentList"/>
    <dgm:cxn modelId="{A77579BB-71EA-4ADD-BDDD-108F965734A0}" type="presParOf" srcId="{B3D216B6-AFD6-4FAE-B570-82C134DEC356}" destId="{782C11D9-952E-49F9-B81F-B4828F44CD51}" srcOrd="2" destOrd="0" presId="urn:microsoft.com/office/officeart/2008/layout/VerticalAccentList"/>
    <dgm:cxn modelId="{9D7B3B81-19E8-4686-9C53-FBB241106277}" type="presParOf" srcId="{B3D216B6-AFD6-4FAE-B570-82C134DEC356}" destId="{A2747893-3FF2-48B7-91FB-3873A89CE605}" srcOrd="3" destOrd="0" presId="urn:microsoft.com/office/officeart/2008/layout/VerticalAccentList"/>
    <dgm:cxn modelId="{2E39DB36-8FB2-4DD3-8A90-678605AF7EDE}" type="presParOf" srcId="{B3D216B6-AFD6-4FAE-B570-82C134DEC356}" destId="{F1983081-F95E-47BD-AB96-370F8DEB8D10}" srcOrd="4" destOrd="0" presId="urn:microsoft.com/office/officeart/2008/layout/VerticalAccentList"/>
    <dgm:cxn modelId="{1E39CCB2-219F-4584-8629-0D08B19F37D7}" type="presParOf" srcId="{B3D216B6-AFD6-4FAE-B570-82C134DEC356}" destId="{10BB65D0-E361-4D2D-BA2E-7DBF8FBF7ACC}" srcOrd="5" destOrd="0" presId="urn:microsoft.com/office/officeart/2008/layout/VerticalAccentList"/>
    <dgm:cxn modelId="{9D66947A-EAE1-4472-BA5A-192F518157FE}" type="presParOf" srcId="{B3D216B6-AFD6-4FAE-B570-82C134DEC356}" destId="{D4CE6F82-6414-4C28-B0F1-F0633C057EEE}" srcOrd="6" destOrd="0" presId="urn:microsoft.com/office/officeart/2008/layout/VerticalAccentList"/>
    <dgm:cxn modelId="{0B5E437F-3AAA-4F41-B676-27DA4F47EF9A}" type="presParOf" srcId="{B3D216B6-AFD6-4FAE-B570-82C134DEC356}" destId="{5B716EAB-B713-4E46-996F-673B8B6822DF}" srcOrd="7" destOrd="0" presId="urn:microsoft.com/office/officeart/2008/layout/VerticalAccentList"/>
    <dgm:cxn modelId="{A02162AF-5D1A-4531-90F8-6BAFBD54A8E1}" type="presParOf" srcId="{D1C203F7-ADA5-4399-BCFE-13E00F0D5E90}" destId="{9F90D255-60B1-453F-A767-8A286597B37F}" srcOrd="2" destOrd="0" presId="urn:microsoft.com/office/officeart/2008/layout/VerticalAccentList"/>
    <dgm:cxn modelId="{A6CA96E0-0A72-4480-A4E1-EACE8916A90E}" type="presParOf" srcId="{D1C203F7-ADA5-4399-BCFE-13E00F0D5E90}" destId="{AB126024-06C9-4757-A389-5A4E6E244A7E}" srcOrd="3" destOrd="0" presId="urn:microsoft.com/office/officeart/2008/layout/VerticalAccentList"/>
    <dgm:cxn modelId="{3BD8026B-B1BE-43A1-9F8A-A041FBF360CB}" type="presParOf" srcId="{AB126024-06C9-4757-A389-5A4E6E244A7E}" destId="{26F313E5-7BDD-4832-9D4C-4221140CAC2E}" srcOrd="0" destOrd="0" presId="urn:microsoft.com/office/officeart/2008/layout/VerticalAccentList"/>
    <dgm:cxn modelId="{0E7A9B9C-0019-45E1-B4D3-DE08D4D6B180}" type="presParOf" srcId="{D1C203F7-ADA5-4399-BCFE-13E00F0D5E90}" destId="{41118317-8DBF-4A8E-BC3A-315241D0EE7D}" srcOrd="4" destOrd="0" presId="urn:microsoft.com/office/officeart/2008/layout/VerticalAccentList"/>
    <dgm:cxn modelId="{44B538AE-C0B0-48DC-8447-D8A5492C260D}" type="presParOf" srcId="{41118317-8DBF-4A8E-BC3A-315241D0EE7D}" destId="{3D453FDC-91B9-4EF4-812D-B671AC9A0880}" srcOrd="0" destOrd="0" presId="urn:microsoft.com/office/officeart/2008/layout/VerticalAccentList"/>
    <dgm:cxn modelId="{BFA3E076-4343-4C0A-9933-0F99AF1815A7}" type="presParOf" srcId="{41118317-8DBF-4A8E-BC3A-315241D0EE7D}" destId="{5D3436D9-4D1F-4304-A598-1C17C3670788}" srcOrd="1" destOrd="0" presId="urn:microsoft.com/office/officeart/2008/layout/VerticalAccentList"/>
    <dgm:cxn modelId="{479DB8F7-C162-4FB0-80E6-53BC2C238BD8}" type="presParOf" srcId="{41118317-8DBF-4A8E-BC3A-315241D0EE7D}" destId="{F1A9925C-F6B3-4D7D-B8EE-C0ED0AFD2FCF}" srcOrd="2" destOrd="0" presId="urn:microsoft.com/office/officeart/2008/layout/VerticalAccentList"/>
    <dgm:cxn modelId="{40CCF62E-5C05-4E11-86C6-1903BD13156D}" type="presParOf" srcId="{41118317-8DBF-4A8E-BC3A-315241D0EE7D}" destId="{B25DF956-238E-4470-BCA6-F8D8E2FAD2C5}" srcOrd="3" destOrd="0" presId="urn:microsoft.com/office/officeart/2008/layout/VerticalAccentList"/>
    <dgm:cxn modelId="{6DE5F151-F2BD-4C49-889E-28EF32B8A088}" type="presParOf" srcId="{41118317-8DBF-4A8E-BC3A-315241D0EE7D}" destId="{6D48C402-53E7-46F3-8370-F5B3253D2876}" srcOrd="4" destOrd="0" presId="urn:microsoft.com/office/officeart/2008/layout/VerticalAccentList"/>
    <dgm:cxn modelId="{AEFB7919-E52D-4E5B-8B9E-796E80B0C0FB}" type="presParOf" srcId="{41118317-8DBF-4A8E-BC3A-315241D0EE7D}" destId="{499F450D-C4F8-4B00-8D35-BD3412DC2084}" srcOrd="5" destOrd="0" presId="urn:microsoft.com/office/officeart/2008/layout/VerticalAccentList"/>
    <dgm:cxn modelId="{2772B3A6-66DE-4761-9CED-5BED891972F9}" type="presParOf" srcId="{41118317-8DBF-4A8E-BC3A-315241D0EE7D}" destId="{1CE38A39-4497-4186-98F9-1180FE3560A5}" srcOrd="6" destOrd="0" presId="urn:microsoft.com/office/officeart/2008/layout/VerticalAccentList"/>
    <dgm:cxn modelId="{A19328A1-C09C-499C-B183-E03B14276078}" type="presParOf" srcId="{41118317-8DBF-4A8E-BC3A-315241D0EE7D}" destId="{EE8E0199-86AB-4E28-9642-52F0BFA8670D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65B448-51B3-4F03-8B2F-609F99124B5C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6768324F-50B4-4AE8-9FA1-357AC6B47881}">
      <dgm:prSet/>
      <dgm:spPr/>
      <dgm:t>
        <a:bodyPr/>
        <a:lstStyle/>
        <a:p>
          <a:r>
            <a:rPr lang="ru-RU"/>
            <a:t>Транспортно-логистические компании.</a:t>
          </a:r>
        </a:p>
      </dgm:t>
    </dgm:pt>
    <dgm:pt modelId="{0518851C-9D70-43DA-AB2A-8E35A4371DA8}" type="parTrans" cxnId="{4BF04823-2115-4DAD-BAAA-7405A7109BDC}">
      <dgm:prSet/>
      <dgm:spPr/>
      <dgm:t>
        <a:bodyPr/>
        <a:lstStyle/>
        <a:p>
          <a:endParaRPr lang="ru-RU"/>
        </a:p>
      </dgm:t>
    </dgm:pt>
    <dgm:pt modelId="{65F53B2C-D993-4B9B-8DC9-414E4ABD9497}" type="sibTrans" cxnId="{4BF04823-2115-4DAD-BAAA-7405A7109BDC}">
      <dgm:prSet/>
      <dgm:spPr/>
      <dgm:t>
        <a:bodyPr/>
        <a:lstStyle/>
        <a:p>
          <a:endParaRPr lang="ru-RU"/>
        </a:p>
      </dgm:t>
    </dgm:pt>
    <dgm:pt modelId="{E2577C5F-37E8-4A8F-BC9C-CA04EA803906}">
      <dgm:prSet/>
      <dgm:spPr/>
      <dgm:t>
        <a:bodyPr/>
        <a:lstStyle/>
        <a:p>
          <a:r>
            <a:rPr lang="ru-RU"/>
            <a:t>Грузоперевозчики и экспедиторские организации.</a:t>
          </a:r>
        </a:p>
      </dgm:t>
    </dgm:pt>
    <dgm:pt modelId="{6FD933F9-9B39-4F06-8EA7-482546BFB049}" type="parTrans" cxnId="{C2169BA8-CA14-48A9-B076-920709F8EEF8}">
      <dgm:prSet/>
      <dgm:spPr/>
      <dgm:t>
        <a:bodyPr/>
        <a:lstStyle/>
        <a:p>
          <a:endParaRPr lang="ru-RU"/>
        </a:p>
      </dgm:t>
    </dgm:pt>
    <dgm:pt modelId="{23230A2A-C69F-402E-AB84-E8352F4158D0}" type="sibTrans" cxnId="{C2169BA8-CA14-48A9-B076-920709F8EEF8}">
      <dgm:prSet/>
      <dgm:spPr/>
      <dgm:t>
        <a:bodyPr/>
        <a:lstStyle/>
        <a:p>
          <a:endParaRPr lang="ru-RU"/>
        </a:p>
      </dgm:t>
    </dgm:pt>
    <dgm:pt modelId="{F08695CB-E69C-43AC-86E2-FDB876221DAB}">
      <dgm:prSet/>
      <dgm:spPr/>
      <dgm:t>
        <a:bodyPr/>
        <a:lstStyle/>
        <a:p>
          <a:r>
            <a:rPr lang="ru-RU"/>
            <a:t>Производители коммерческого транспорта и спецтехники.</a:t>
          </a:r>
        </a:p>
      </dgm:t>
    </dgm:pt>
    <dgm:pt modelId="{C031AF72-1A14-4FF8-ADDF-6BF3EDE65773}" type="parTrans" cxnId="{FE14E1E8-631F-418F-A7AF-2F43B57F99DE}">
      <dgm:prSet/>
      <dgm:spPr/>
      <dgm:t>
        <a:bodyPr/>
        <a:lstStyle/>
        <a:p>
          <a:endParaRPr lang="ru-RU"/>
        </a:p>
      </dgm:t>
    </dgm:pt>
    <dgm:pt modelId="{3AEEBD26-31CD-4AFD-A782-81A654E411C6}" type="sibTrans" cxnId="{FE14E1E8-631F-418F-A7AF-2F43B57F99DE}">
      <dgm:prSet/>
      <dgm:spPr/>
      <dgm:t>
        <a:bodyPr/>
        <a:lstStyle/>
        <a:p>
          <a:endParaRPr lang="ru-RU"/>
        </a:p>
      </dgm:t>
    </dgm:pt>
    <dgm:pt modelId="{2FECB605-2E48-4F98-B68E-C992B3F0585F}">
      <dgm:prSet/>
      <dgm:spPr/>
      <dgm:t>
        <a:bodyPr/>
        <a:lstStyle/>
        <a:p>
          <a:r>
            <a:rPr lang="ru-RU"/>
            <a:t>Железнодорожные, авиационные и морские перевозчики.</a:t>
          </a:r>
        </a:p>
      </dgm:t>
    </dgm:pt>
    <dgm:pt modelId="{943AE2B8-39BF-465C-8E7E-ED6B4EBF1384}" type="parTrans" cxnId="{953AC2D5-D90B-42DB-B3CE-57DFF6351391}">
      <dgm:prSet/>
      <dgm:spPr/>
      <dgm:t>
        <a:bodyPr/>
        <a:lstStyle/>
        <a:p>
          <a:endParaRPr lang="ru-RU"/>
        </a:p>
      </dgm:t>
    </dgm:pt>
    <dgm:pt modelId="{DCDCDAD5-5B0E-4891-BDF7-7CAF118475D4}" type="sibTrans" cxnId="{953AC2D5-D90B-42DB-B3CE-57DFF6351391}">
      <dgm:prSet/>
      <dgm:spPr/>
      <dgm:t>
        <a:bodyPr/>
        <a:lstStyle/>
        <a:p>
          <a:endParaRPr lang="ru-RU"/>
        </a:p>
      </dgm:t>
    </dgm:pt>
    <dgm:pt modelId="{42FAD97A-6F83-4F3F-A983-DB35DC0268CD}">
      <dgm:prSet/>
      <dgm:spPr/>
      <dgm:t>
        <a:bodyPr/>
        <a:lstStyle/>
        <a:p>
          <a:r>
            <a:rPr lang="ru-RU"/>
            <a:t>Портовые и терминальные операторы.</a:t>
          </a:r>
        </a:p>
      </dgm:t>
    </dgm:pt>
    <dgm:pt modelId="{A41E5256-46AC-449E-9238-7294F1929FEA}" type="parTrans" cxnId="{DD6518C7-1CC1-4140-BD29-6042F99CCB4C}">
      <dgm:prSet/>
      <dgm:spPr/>
      <dgm:t>
        <a:bodyPr/>
        <a:lstStyle/>
        <a:p>
          <a:endParaRPr lang="ru-RU"/>
        </a:p>
      </dgm:t>
    </dgm:pt>
    <dgm:pt modelId="{EA63821C-CF8F-4E90-A6FD-51C56AAA7D2D}" type="sibTrans" cxnId="{DD6518C7-1CC1-4140-BD29-6042F99CCB4C}">
      <dgm:prSet/>
      <dgm:spPr/>
      <dgm:t>
        <a:bodyPr/>
        <a:lstStyle/>
        <a:p>
          <a:endParaRPr lang="ru-RU"/>
        </a:p>
      </dgm:t>
    </dgm:pt>
    <dgm:pt modelId="{540AD2C9-E2DF-4E99-BEA5-02F5D175C76E}">
      <dgm:prSet/>
      <dgm:spPr/>
      <dgm:t>
        <a:bodyPr/>
        <a:lstStyle/>
        <a:p>
          <a:r>
            <a:rPr lang="ru-RU"/>
            <a:t>Таможенные и складские операторы.</a:t>
          </a:r>
        </a:p>
      </dgm:t>
    </dgm:pt>
    <dgm:pt modelId="{F93AB9AE-62F1-4AAB-AD58-0FA6291AF82A}" type="parTrans" cxnId="{9C5A1290-BEF0-4058-96F8-54A3F6F4B1F4}">
      <dgm:prSet/>
      <dgm:spPr/>
      <dgm:t>
        <a:bodyPr/>
        <a:lstStyle/>
        <a:p>
          <a:endParaRPr lang="ru-RU"/>
        </a:p>
      </dgm:t>
    </dgm:pt>
    <dgm:pt modelId="{AA6DB9AB-B33E-432A-A980-7D168D3994BA}" type="sibTrans" cxnId="{9C5A1290-BEF0-4058-96F8-54A3F6F4B1F4}">
      <dgm:prSet/>
      <dgm:spPr/>
      <dgm:t>
        <a:bodyPr/>
        <a:lstStyle/>
        <a:p>
          <a:endParaRPr lang="ru-RU"/>
        </a:p>
      </dgm:t>
    </dgm:pt>
    <dgm:pt modelId="{8E456B67-33AD-4FB8-9213-7273839E2AE4}">
      <dgm:prSet/>
      <dgm:spPr/>
      <dgm:t>
        <a:bodyPr/>
        <a:lstStyle/>
        <a:p>
          <a:r>
            <a:rPr lang="ru-RU"/>
            <a:t>Государственные органы.</a:t>
          </a:r>
        </a:p>
      </dgm:t>
    </dgm:pt>
    <dgm:pt modelId="{DBE3C82D-D74B-4741-B454-0E3C1156D262}" type="parTrans" cxnId="{382A60AD-0129-4500-B27D-0B43697E220D}">
      <dgm:prSet/>
      <dgm:spPr/>
      <dgm:t>
        <a:bodyPr/>
        <a:lstStyle/>
        <a:p>
          <a:endParaRPr lang="ru-RU"/>
        </a:p>
      </dgm:t>
    </dgm:pt>
    <dgm:pt modelId="{01942D72-EC7C-4E69-9A13-3FDBAD9C4AD8}" type="sibTrans" cxnId="{382A60AD-0129-4500-B27D-0B43697E220D}">
      <dgm:prSet/>
      <dgm:spPr/>
      <dgm:t>
        <a:bodyPr/>
        <a:lstStyle/>
        <a:p>
          <a:endParaRPr lang="ru-RU"/>
        </a:p>
      </dgm:t>
    </dgm:pt>
    <dgm:pt modelId="{8A9F13D8-6D8E-4A42-B757-F33165396D7D}">
      <dgm:prSet/>
      <dgm:spPr/>
      <dgm:t>
        <a:bodyPr/>
        <a:lstStyle/>
        <a:p>
          <a:r>
            <a:rPr lang="ru-RU"/>
            <a:t>Инвесторы и финансовые институты.</a:t>
          </a:r>
        </a:p>
      </dgm:t>
    </dgm:pt>
    <dgm:pt modelId="{26716AB0-9328-4A95-B4B4-1C043C5D401E}" type="parTrans" cxnId="{989544A3-08B4-4E51-98F3-0EA0F541C1F5}">
      <dgm:prSet/>
      <dgm:spPr/>
      <dgm:t>
        <a:bodyPr/>
        <a:lstStyle/>
        <a:p>
          <a:endParaRPr lang="ru-RU"/>
        </a:p>
      </dgm:t>
    </dgm:pt>
    <dgm:pt modelId="{2A91EB45-A8B4-40EA-871B-BE11794A47D2}" type="sibTrans" cxnId="{989544A3-08B4-4E51-98F3-0EA0F541C1F5}">
      <dgm:prSet/>
      <dgm:spPr/>
      <dgm:t>
        <a:bodyPr/>
        <a:lstStyle/>
        <a:p>
          <a:endParaRPr lang="ru-RU"/>
        </a:p>
      </dgm:t>
    </dgm:pt>
    <dgm:pt modelId="{20C373B5-6815-4A91-9537-B8D2E0CE26D1}">
      <dgm:prSet/>
      <dgm:spPr/>
      <dgm:t>
        <a:bodyPr/>
        <a:lstStyle/>
        <a:p>
          <a:r>
            <a:rPr lang="ru-RU"/>
            <a:t>Производственные и торговые компании.</a:t>
          </a:r>
        </a:p>
      </dgm:t>
    </dgm:pt>
    <dgm:pt modelId="{A78293AA-D51B-4280-8361-97A948AA32BA}" type="parTrans" cxnId="{507CD994-25C6-4178-B43A-3C3FC65575E6}">
      <dgm:prSet/>
      <dgm:spPr/>
      <dgm:t>
        <a:bodyPr/>
        <a:lstStyle/>
        <a:p>
          <a:endParaRPr lang="ru-RU"/>
        </a:p>
      </dgm:t>
    </dgm:pt>
    <dgm:pt modelId="{E7D581C7-9605-4A75-9FB4-71D4FDD4093F}" type="sibTrans" cxnId="{507CD994-25C6-4178-B43A-3C3FC65575E6}">
      <dgm:prSet/>
      <dgm:spPr/>
      <dgm:t>
        <a:bodyPr/>
        <a:lstStyle/>
        <a:p>
          <a:endParaRPr lang="ru-RU"/>
        </a:p>
      </dgm:t>
    </dgm:pt>
    <dgm:pt modelId="{9367A008-0A8E-4D14-ADF1-57B99124EC0D}">
      <dgm:prSet/>
      <dgm:spPr/>
      <dgm:t>
        <a:bodyPr/>
        <a:lstStyle/>
        <a:p>
          <a:r>
            <a:rPr lang="ru-RU"/>
            <a:t>Представители научных организаций и профильных вузов.</a:t>
          </a:r>
        </a:p>
      </dgm:t>
    </dgm:pt>
    <dgm:pt modelId="{84C4BC3E-61CE-4170-87B1-3294CD8EEEF5}" type="parTrans" cxnId="{89B7D5E6-2F06-4DDE-80C3-098204864FBA}">
      <dgm:prSet/>
      <dgm:spPr/>
      <dgm:t>
        <a:bodyPr/>
        <a:lstStyle/>
        <a:p>
          <a:endParaRPr lang="ru-RU"/>
        </a:p>
      </dgm:t>
    </dgm:pt>
    <dgm:pt modelId="{DFA77BAD-236C-4A73-9C0E-2EE32CB437F0}" type="sibTrans" cxnId="{89B7D5E6-2F06-4DDE-80C3-098204864FBA}">
      <dgm:prSet/>
      <dgm:spPr/>
      <dgm:t>
        <a:bodyPr/>
        <a:lstStyle/>
        <a:p>
          <a:endParaRPr lang="ru-RU"/>
        </a:p>
      </dgm:t>
    </dgm:pt>
    <dgm:pt modelId="{6F6972E1-63B2-4992-8F27-2ADBFCE582C4}" type="pres">
      <dgm:prSet presAssocID="{B965B448-51B3-4F03-8B2F-609F99124B5C}" presName="linear" presStyleCnt="0">
        <dgm:presLayoutVars>
          <dgm:animLvl val="lvl"/>
          <dgm:resizeHandles val="exact"/>
        </dgm:presLayoutVars>
      </dgm:prSet>
      <dgm:spPr/>
    </dgm:pt>
    <dgm:pt modelId="{A0A45203-19A3-41C8-BD4A-D1186A699878}" type="pres">
      <dgm:prSet presAssocID="{6768324F-50B4-4AE8-9FA1-357AC6B47881}" presName="parentText" presStyleLbl="node1" presStyleIdx="0" presStyleCnt="10">
        <dgm:presLayoutVars>
          <dgm:chMax val="0"/>
          <dgm:bulletEnabled val="1"/>
        </dgm:presLayoutVars>
      </dgm:prSet>
      <dgm:spPr/>
    </dgm:pt>
    <dgm:pt modelId="{97B46F87-0D92-4C36-8E56-F7B8F10DC0B1}" type="pres">
      <dgm:prSet presAssocID="{65F53B2C-D993-4B9B-8DC9-414E4ABD9497}" presName="spacer" presStyleCnt="0"/>
      <dgm:spPr/>
    </dgm:pt>
    <dgm:pt modelId="{277C2CC1-C8B1-465D-9DD1-32EB68415520}" type="pres">
      <dgm:prSet presAssocID="{E2577C5F-37E8-4A8F-BC9C-CA04EA803906}" presName="parentText" presStyleLbl="node1" presStyleIdx="1" presStyleCnt="10">
        <dgm:presLayoutVars>
          <dgm:chMax val="0"/>
          <dgm:bulletEnabled val="1"/>
        </dgm:presLayoutVars>
      </dgm:prSet>
      <dgm:spPr/>
    </dgm:pt>
    <dgm:pt modelId="{C5F250E1-258C-4A23-8E29-CE3E5CC9E4C1}" type="pres">
      <dgm:prSet presAssocID="{23230A2A-C69F-402E-AB84-E8352F4158D0}" presName="spacer" presStyleCnt="0"/>
      <dgm:spPr/>
    </dgm:pt>
    <dgm:pt modelId="{739A750F-FD49-477A-9415-25B31F7A9CB9}" type="pres">
      <dgm:prSet presAssocID="{F08695CB-E69C-43AC-86E2-FDB876221DAB}" presName="parentText" presStyleLbl="node1" presStyleIdx="2" presStyleCnt="10">
        <dgm:presLayoutVars>
          <dgm:chMax val="0"/>
          <dgm:bulletEnabled val="1"/>
        </dgm:presLayoutVars>
      </dgm:prSet>
      <dgm:spPr/>
    </dgm:pt>
    <dgm:pt modelId="{023DCCDE-5DE8-44A4-B34D-E363209D72AC}" type="pres">
      <dgm:prSet presAssocID="{3AEEBD26-31CD-4AFD-A782-81A654E411C6}" presName="spacer" presStyleCnt="0"/>
      <dgm:spPr/>
    </dgm:pt>
    <dgm:pt modelId="{60024827-26A7-4271-909B-78F2735815B3}" type="pres">
      <dgm:prSet presAssocID="{2FECB605-2E48-4F98-B68E-C992B3F0585F}" presName="parentText" presStyleLbl="node1" presStyleIdx="3" presStyleCnt="10">
        <dgm:presLayoutVars>
          <dgm:chMax val="0"/>
          <dgm:bulletEnabled val="1"/>
        </dgm:presLayoutVars>
      </dgm:prSet>
      <dgm:spPr/>
    </dgm:pt>
    <dgm:pt modelId="{51CB3F08-90F7-48A4-B9CC-332D1C78B696}" type="pres">
      <dgm:prSet presAssocID="{DCDCDAD5-5B0E-4891-BDF7-7CAF118475D4}" presName="spacer" presStyleCnt="0"/>
      <dgm:spPr/>
    </dgm:pt>
    <dgm:pt modelId="{13420F63-D42F-440D-AB4D-EFEFB9F00419}" type="pres">
      <dgm:prSet presAssocID="{42FAD97A-6F83-4F3F-A983-DB35DC0268CD}" presName="parentText" presStyleLbl="node1" presStyleIdx="4" presStyleCnt="10">
        <dgm:presLayoutVars>
          <dgm:chMax val="0"/>
          <dgm:bulletEnabled val="1"/>
        </dgm:presLayoutVars>
      </dgm:prSet>
      <dgm:spPr/>
    </dgm:pt>
    <dgm:pt modelId="{EEC9919D-7308-4A52-80F8-6AC002C328C0}" type="pres">
      <dgm:prSet presAssocID="{EA63821C-CF8F-4E90-A6FD-51C56AAA7D2D}" presName="spacer" presStyleCnt="0"/>
      <dgm:spPr/>
    </dgm:pt>
    <dgm:pt modelId="{F72336EB-F595-4695-B565-3F9E641A1A5C}" type="pres">
      <dgm:prSet presAssocID="{540AD2C9-E2DF-4E99-BEA5-02F5D175C76E}" presName="parentText" presStyleLbl="node1" presStyleIdx="5" presStyleCnt="10">
        <dgm:presLayoutVars>
          <dgm:chMax val="0"/>
          <dgm:bulletEnabled val="1"/>
        </dgm:presLayoutVars>
      </dgm:prSet>
      <dgm:spPr/>
    </dgm:pt>
    <dgm:pt modelId="{D839067F-668E-456B-AAF3-3D9F9E65B715}" type="pres">
      <dgm:prSet presAssocID="{AA6DB9AB-B33E-432A-A980-7D168D3994BA}" presName="spacer" presStyleCnt="0"/>
      <dgm:spPr/>
    </dgm:pt>
    <dgm:pt modelId="{C0ED67D7-98C9-47C3-B7D3-BC5CBF15D8E5}" type="pres">
      <dgm:prSet presAssocID="{8E456B67-33AD-4FB8-9213-7273839E2AE4}" presName="parentText" presStyleLbl="node1" presStyleIdx="6" presStyleCnt="10">
        <dgm:presLayoutVars>
          <dgm:chMax val="0"/>
          <dgm:bulletEnabled val="1"/>
        </dgm:presLayoutVars>
      </dgm:prSet>
      <dgm:spPr/>
    </dgm:pt>
    <dgm:pt modelId="{AC637170-253B-4664-BA4D-5E2053AB5E55}" type="pres">
      <dgm:prSet presAssocID="{01942D72-EC7C-4E69-9A13-3FDBAD9C4AD8}" presName="spacer" presStyleCnt="0"/>
      <dgm:spPr/>
    </dgm:pt>
    <dgm:pt modelId="{A2BFFF21-3943-43F8-AEF3-625C6C74513D}" type="pres">
      <dgm:prSet presAssocID="{8A9F13D8-6D8E-4A42-B757-F33165396D7D}" presName="parentText" presStyleLbl="node1" presStyleIdx="7" presStyleCnt="10">
        <dgm:presLayoutVars>
          <dgm:chMax val="0"/>
          <dgm:bulletEnabled val="1"/>
        </dgm:presLayoutVars>
      </dgm:prSet>
      <dgm:spPr/>
    </dgm:pt>
    <dgm:pt modelId="{A8743157-4937-4904-A865-FF758393B24E}" type="pres">
      <dgm:prSet presAssocID="{2A91EB45-A8B4-40EA-871B-BE11794A47D2}" presName="spacer" presStyleCnt="0"/>
      <dgm:spPr/>
    </dgm:pt>
    <dgm:pt modelId="{58237A80-A942-4D04-ABC4-9294F35D8B89}" type="pres">
      <dgm:prSet presAssocID="{20C373B5-6815-4A91-9537-B8D2E0CE26D1}" presName="parentText" presStyleLbl="node1" presStyleIdx="8" presStyleCnt="10">
        <dgm:presLayoutVars>
          <dgm:chMax val="0"/>
          <dgm:bulletEnabled val="1"/>
        </dgm:presLayoutVars>
      </dgm:prSet>
      <dgm:spPr/>
    </dgm:pt>
    <dgm:pt modelId="{B4FD1332-278E-4710-A781-09E628688502}" type="pres">
      <dgm:prSet presAssocID="{E7D581C7-9605-4A75-9FB4-71D4FDD4093F}" presName="spacer" presStyleCnt="0"/>
      <dgm:spPr/>
    </dgm:pt>
    <dgm:pt modelId="{657F3A92-A1F6-4A14-90A2-CCC1EF92086E}" type="pres">
      <dgm:prSet presAssocID="{9367A008-0A8E-4D14-ADF1-57B99124EC0D}" presName="parentText" presStyleLbl="node1" presStyleIdx="9" presStyleCnt="10">
        <dgm:presLayoutVars>
          <dgm:chMax val="0"/>
          <dgm:bulletEnabled val="1"/>
        </dgm:presLayoutVars>
      </dgm:prSet>
      <dgm:spPr/>
    </dgm:pt>
  </dgm:ptLst>
  <dgm:cxnLst>
    <dgm:cxn modelId="{30F44816-6ADD-48F6-BAD2-31B320F4EF2C}" type="presOf" srcId="{2FECB605-2E48-4F98-B68E-C992B3F0585F}" destId="{60024827-26A7-4271-909B-78F2735815B3}" srcOrd="0" destOrd="0" presId="urn:microsoft.com/office/officeart/2005/8/layout/vList2"/>
    <dgm:cxn modelId="{4BF04823-2115-4DAD-BAAA-7405A7109BDC}" srcId="{B965B448-51B3-4F03-8B2F-609F99124B5C}" destId="{6768324F-50B4-4AE8-9FA1-357AC6B47881}" srcOrd="0" destOrd="0" parTransId="{0518851C-9D70-43DA-AB2A-8E35A4371DA8}" sibTransId="{65F53B2C-D993-4B9B-8DC9-414E4ABD9497}"/>
    <dgm:cxn modelId="{75A22D24-6A0D-42EE-A24C-BF78EBA194BF}" type="presOf" srcId="{540AD2C9-E2DF-4E99-BEA5-02F5D175C76E}" destId="{F72336EB-F595-4695-B565-3F9E641A1A5C}" srcOrd="0" destOrd="0" presId="urn:microsoft.com/office/officeart/2005/8/layout/vList2"/>
    <dgm:cxn modelId="{3DE89040-E616-4FE2-99B3-949A4E2E30B3}" type="presOf" srcId="{42FAD97A-6F83-4F3F-A983-DB35DC0268CD}" destId="{13420F63-D42F-440D-AB4D-EFEFB9F00419}" srcOrd="0" destOrd="0" presId="urn:microsoft.com/office/officeart/2005/8/layout/vList2"/>
    <dgm:cxn modelId="{3F2CF058-6F12-449F-A6F7-537DE6A21EF3}" type="presOf" srcId="{6768324F-50B4-4AE8-9FA1-357AC6B47881}" destId="{A0A45203-19A3-41C8-BD4A-D1186A699878}" srcOrd="0" destOrd="0" presId="urn:microsoft.com/office/officeart/2005/8/layout/vList2"/>
    <dgm:cxn modelId="{E2D8A45A-5352-4C8C-AFE5-216141CA274D}" type="presOf" srcId="{F08695CB-E69C-43AC-86E2-FDB876221DAB}" destId="{739A750F-FD49-477A-9415-25B31F7A9CB9}" srcOrd="0" destOrd="0" presId="urn:microsoft.com/office/officeart/2005/8/layout/vList2"/>
    <dgm:cxn modelId="{166B9B8D-82B3-44FE-AE5D-3418E321ED31}" type="presOf" srcId="{8A9F13D8-6D8E-4A42-B757-F33165396D7D}" destId="{A2BFFF21-3943-43F8-AEF3-625C6C74513D}" srcOrd="0" destOrd="0" presId="urn:microsoft.com/office/officeart/2005/8/layout/vList2"/>
    <dgm:cxn modelId="{9C5A1290-BEF0-4058-96F8-54A3F6F4B1F4}" srcId="{B965B448-51B3-4F03-8B2F-609F99124B5C}" destId="{540AD2C9-E2DF-4E99-BEA5-02F5D175C76E}" srcOrd="5" destOrd="0" parTransId="{F93AB9AE-62F1-4AAB-AD58-0FA6291AF82A}" sibTransId="{AA6DB9AB-B33E-432A-A980-7D168D3994BA}"/>
    <dgm:cxn modelId="{507CD994-25C6-4178-B43A-3C3FC65575E6}" srcId="{B965B448-51B3-4F03-8B2F-609F99124B5C}" destId="{20C373B5-6815-4A91-9537-B8D2E0CE26D1}" srcOrd="8" destOrd="0" parTransId="{A78293AA-D51B-4280-8361-97A948AA32BA}" sibTransId="{E7D581C7-9605-4A75-9FB4-71D4FDD4093F}"/>
    <dgm:cxn modelId="{989544A3-08B4-4E51-98F3-0EA0F541C1F5}" srcId="{B965B448-51B3-4F03-8B2F-609F99124B5C}" destId="{8A9F13D8-6D8E-4A42-B757-F33165396D7D}" srcOrd="7" destOrd="0" parTransId="{26716AB0-9328-4A95-B4B4-1C043C5D401E}" sibTransId="{2A91EB45-A8B4-40EA-871B-BE11794A47D2}"/>
    <dgm:cxn modelId="{C2169BA8-CA14-48A9-B076-920709F8EEF8}" srcId="{B965B448-51B3-4F03-8B2F-609F99124B5C}" destId="{E2577C5F-37E8-4A8F-BC9C-CA04EA803906}" srcOrd="1" destOrd="0" parTransId="{6FD933F9-9B39-4F06-8EA7-482546BFB049}" sibTransId="{23230A2A-C69F-402E-AB84-E8352F4158D0}"/>
    <dgm:cxn modelId="{382A60AD-0129-4500-B27D-0B43697E220D}" srcId="{B965B448-51B3-4F03-8B2F-609F99124B5C}" destId="{8E456B67-33AD-4FB8-9213-7273839E2AE4}" srcOrd="6" destOrd="0" parTransId="{DBE3C82D-D74B-4741-B454-0E3C1156D262}" sibTransId="{01942D72-EC7C-4E69-9A13-3FDBAD9C4AD8}"/>
    <dgm:cxn modelId="{BE086BB4-D172-4AE2-8151-6C187B24EB08}" type="presOf" srcId="{E2577C5F-37E8-4A8F-BC9C-CA04EA803906}" destId="{277C2CC1-C8B1-465D-9DD1-32EB68415520}" srcOrd="0" destOrd="0" presId="urn:microsoft.com/office/officeart/2005/8/layout/vList2"/>
    <dgm:cxn modelId="{40C8CABB-FE54-4511-B8AD-E25E7DB47412}" type="presOf" srcId="{B965B448-51B3-4F03-8B2F-609F99124B5C}" destId="{6F6972E1-63B2-4992-8F27-2ADBFCE582C4}" srcOrd="0" destOrd="0" presId="urn:microsoft.com/office/officeart/2005/8/layout/vList2"/>
    <dgm:cxn modelId="{D7A337C1-8AB3-48D8-9647-3C951489C871}" type="presOf" srcId="{8E456B67-33AD-4FB8-9213-7273839E2AE4}" destId="{C0ED67D7-98C9-47C3-B7D3-BC5CBF15D8E5}" srcOrd="0" destOrd="0" presId="urn:microsoft.com/office/officeart/2005/8/layout/vList2"/>
    <dgm:cxn modelId="{DD6518C7-1CC1-4140-BD29-6042F99CCB4C}" srcId="{B965B448-51B3-4F03-8B2F-609F99124B5C}" destId="{42FAD97A-6F83-4F3F-A983-DB35DC0268CD}" srcOrd="4" destOrd="0" parTransId="{A41E5256-46AC-449E-9238-7294F1929FEA}" sibTransId="{EA63821C-CF8F-4E90-A6FD-51C56AAA7D2D}"/>
    <dgm:cxn modelId="{953AC2D5-D90B-42DB-B3CE-57DFF6351391}" srcId="{B965B448-51B3-4F03-8B2F-609F99124B5C}" destId="{2FECB605-2E48-4F98-B68E-C992B3F0585F}" srcOrd="3" destOrd="0" parTransId="{943AE2B8-39BF-465C-8E7E-ED6B4EBF1384}" sibTransId="{DCDCDAD5-5B0E-4891-BDF7-7CAF118475D4}"/>
    <dgm:cxn modelId="{EDEDF6DC-31F9-4D05-8A76-C52D131EA286}" type="presOf" srcId="{20C373B5-6815-4A91-9537-B8D2E0CE26D1}" destId="{58237A80-A942-4D04-ABC4-9294F35D8B89}" srcOrd="0" destOrd="0" presId="urn:microsoft.com/office/officeart/2005/8/layout/vList2"/>
    <dgm:cxn modelId="{89B7D5E6-2F06-4DDE-80C3-098204864FBA}" srcId="{B965B448-51B3-4F03-8B2F-609F99124B5C}" destId="{9367A008-0A8E-4D14-ADF1-57B99124EC0D}" srcOrd="9" destOrd="0" parTransId="{84C4BC3E-61CE-4170-87B1-3294CD8EEEF5}" sibTransId="{DFA77BAD-236C-4A73-9C0E-2EE32CB437F0}"/>
    <dgm:cxn modelId="{FE14E1E8-631F-418F-A7AF-2F43B57F99DE}" srcId="{B965B448-51B3-4F03-8B2F-609F99124B5C}" destId="{F08695CB-E69C-43AC-86E2-FDB876221DAB}" srcOrd="2" destOrd="0" parTransId="{C031AF72-1A14-4FF8-ADDF-6BF3EDE65773}" sibTransId="{3AEEBD26-31CD-4AFD-A782-81A654E411C6}"/>
    <dgm:cxn modelId="{CFB787FA-EE7D-4364-ADAC-F5048F843255}" type="presOf" srcId="{9367A008-0A8E-4D14-ADF1-57B99124EC0D}" destId="{657F3A92-A1F6-4A14-90A2-CCC1EF92086E}" srcOrd="0" destOrd="0" presId="urn:microsoft.com/office/officeart/2005/8/layout/vList2"/>
    <dgm:cxn modelId="{7D71CA2D-6661-4C94-9E26-BA08F790DB7D}" type="presParOf" srcId="{6F6972E1-63B2-4992-8F27-2ADBFCE582C4}" destId="{A0A45203-19A3-41C8-BD4A-D1186A699878}" srcOrd="0" destOrd="0" presId="urn:microsoft.com/office/officeart/2005/8/layout/vList2"/>
    <dgm:cxn modelId="{938D6452-F74C-41FA-B10E-15573C8CC474}" type="presParOf" srcId="{6F6972E1-63B2-4992-8F27-2ADBFCE582C4}" destId="{97B46F87-0D92-4C36-8E56-F7B8F10DC0B1}" srcOrd="1" destOrd="0" presId="urn:microsoft.com/office/officeart/2005/8/layout/vList2"/>
    <dgm:cxn modelId="{A000FF22-B12F-49F7-ACC8-5432F4EA9B5B}" type="presParOf" srcId="{6F6972E1-63B2-4992-8F27-2ADBFCE582C4}" destId="{277C2CC1-C8B1-465D-9DD1-32EB68415520}" srcOrd="2" destOrd="0" presId="urn:microsoft.com/office/officeart/2005/8/layout/vList2"/>
    <dgm:cxn modelId="{9A086F65-204B-40C1-B9F1-6E0EC5E1BC74}" type="presParOf" srcId="{6F6972E1-63B2-4992-8F27-2ADBFCE582C4}" destId="{C5F250E1-258C-4A23-8E29-CE3E5CC9E4C1}" srcOrd="3" destOrd="0" presId="urn:microsoft.com/office/officeart/2005/8/layout/vList2"/>
    <dgm:cxn modelId="{9CFCB7BB-D716-4063-8106-AD409160604A}" type="presParOf" srcId="{6F6972E1-63B2-4992-8F27-2ADBFCE582C4}" destId="{739A750F-FD49-477A-9415-25B31F7A9CB9}" srcOrd="4" destOrd="0" presId="urn:microsoft.com/office/officeart/2005/8/layout/vList2"/>
    <dgm:cxn modelId="{789B78B6-D11F-45D1-97D1-CC5AEF4B4CF8}" type="presParOf" srcId="{6F6972E1-63B2-4992-8F27-2ADBFCE582C4}" destId="{023DCCDE-5DE8-44A4-B34D-E363209D72AC}" srcOrd="5" destOrd="0" presId="urn:microsoft.com/office/officeart/2005/8/layout/vList2"/>
    <dgm:cxn modelId="{01A3EC51-2975-4D73-A679-4F5C55EF8123}" type="presParOf" srcId="{6F6972E1-63B2-4992-8F27-2ADBFCE582C4}" destId="{60024827-26A7-4271-909B-78F2735815B3}" srcOrd="6" destOrd="0" presId="urn:microsoft.com/office/officeart/2005/8/layout/vList2"/>
    <dgm:cxn modelId="{BAAC8639-41EA-4C3E-9892-0CEE607AB74F}" type="presParOf" srcId="{6F6972E1-63B2-4992-8F27-2ADBFCE582C4}" destId="{51CB3F08-90F7-48A4-B9CC-332D1C78B696}" srcOrd="7" destOrd="0" presId="urn:microsoft.com/office/officeart/2005/8/layout/vList2"/>
    <dgm:cxn modelId="{5FDF7A98-BCC2-4180-9DD9-63C40A884FFA}" type="presParOf" srcId="{6F6972E1-63B2-4992-8F27-2ADBFCE582C4}" destId="{13420F63-D42F-440D-AB4D-EFEFB9F00419}" srcOrd="8" destOrd="0" presId="urn:microsoft.com/office/officeart/2005/8/layout/vList2"/>
    <dgm:cxn modelId="{CE6857EE-6FB7-43D1-9239-25E937ED7A82}" type="presParOf" srcId="{6F6972E1-63B2-4992-8F27-2ADBFCE582C4}" destId="{EEC9919D-7308-4A52-80F8-6AC002C328C0}" srcOrd="9" destOrd="0" presId="urn:microsoft.com/office/officeart/2005/8/layout/vList2"/>
    <dgm:cxn modelId="{BB5185BC-C476-415D-A94F-D2810D819E23}" type="presParOf" srcId="{6F6972E1-63B2-4992-8F27-2ADBFCE582C4}" destId="{F72336EB-F595-4695-B565-3F9E641A1A5C}" srcOrd="10" destOrd="0" presId="urn:microsoft.com/office/officeart/2005/8/layout/vList2"/>
    <dgm:cxn modelId="{514F80D7-480D-4566-AC29-1057FC1773A8}" type="presParOf" srcId="{6F6972E1-63B2-4992-8F27-2ADBFCE582C4}" destId="{D839067F-668E-456B-AAF3-3D9F9E65B715}" srcOrd="11" destOrd="0" presId="urn:microsoft.com/office/officeart/2005/8/layout/vList2"/>
    <dgm:cxn modelId="{026A793F-EC50-42B0-8CB3-EF08961A3D0B}" type="presParOf" srcId="{6F6972E1-63B2-4992-8F27-2ADBFCE582C4}" destId="{C0ED67D7-98C9-47C3-B7D3-BC5CBF15D8E5}" srcOrd="12" destOrd="0" presId="urn:microsoft.com/office/officeart/2005/8/layout/vList2"/>
    <dgm:cxn modelId="{11928A4F-5869-4CBD-BAEF-C46A851F988E}" type="presParOf" srcId="{6F6972E1-63B2-4992-8F27-2ADBFCE582C4}" destId="{AC637170-253B-4664-BA4D-5E2053AB5E55}" srcOrd="13" destOrd="0" presId="urn:microsoft.com/office/officeart/2005/8/layout/vList2"/>
    <dgm:cxn modelId="{EFAD7CAF-4172-4008-ADC7-B96C3F8AF374}" type="presParOf" srcId="{6F6972E1-63B2-4992-8F27-2ADBFCE582C4}" destId="{A2BFFF21-3943-43F8-AEF3-625C6C74513D}" srcOrd="14" destOrd="0" presId="urn:microsoft.com/office/officeart/2005/8/layout/vList2"/>
    <dgm:cxn modelId="{7DF17863-E68F-448E-B736-275D61DD0BB9}" type="presParOf" srcId="{6F6972E1-63B2-4992-8F27-2ADBFCE582C4}" destId="{A8743157-4937-4904-A865-FF758393B24E}" srcOrd="15" destOrd="0" presId="urn:microsoft.com/office/officeart/2005/8/layout/vList2"/>
    <dgm:cxn modelId="{FBEE58FF-638E-46FF-B190-8ABB58099AC7}" type="presParOf" srcId="{6F6972E1-63B2-4992-8F27-2ADBFCE582C4}" destId="{58237A80-A942-4D04-ABC4-9294F35D8B89}" srcOrd="16" destOrd="0" presId="urn:microsoft.com/office/officeart/2005/8/layout/vList2"/>
    <dgm:cxn modelId="{195A3C8D-7BC4-4151-AB3C-E53948408D6B}" type="presParOf" srcId="{6F6972E1-63B2-4992-8F27-2ADBFCE582C4}" destId="{B4FD1332-278E-4710-A781-09E628688502}" srcOrd="17" destOrd="0" presId="urn:microsoft.com/office/officeart/2005/8/layout/vList2"/>
    <dgm:cxn modelId="{F613860A-13C8-4BE3-BC7D-965DB1893810}" type="presParOf" srcId="{6F6972E1-63B2-4992-8F27-2ADBFCE582C4}" destId="{657F3A92-A1F6-4A14-90A2-CCC1EF92086E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71F521-B3E9-461E-9F67-49C7524514E7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C2851327-37BE-4026-9722-58730F9FE22D}">
      <dgm:prSet/>
      <dgm:spPr/>
      <dgm:t>
        <a:bodyPr/>
        <a:lstStyle/>
        <a:p>
          <a:r>
            <a:rPr lang="ru-RU"/>
            <a:t>Автомобильные грузоперевозки.</a:t>
          </a:r>
        </a:p>
      </dgm:t>
    </dgm:pt>
    <dgm:pt modelId="{287F3CDA-98D1-41EC-ACE4-09619E8B30F2}" type="parTrans" cxnId="{2D8AD1CF-646B-4074-95A8-FA3749C1668B}">
      <dgm:prSet/>
      <dgm:spPr/>
      <dgm:t>
        <a:bodyPr/>
        <a:lstStyle/>
        <a:p>
          <a:endParaRPr lang="ru-RU"/>
        </a:p>
      </dgm:t>
    </dgm:pt>
    <dgm:pt modelId="{36BF0E9F-B05F-47B5-AF46-B7F37F315BFD}" type="sibTrans" cxnId="{2D8AD1CF-646B-4074-95A8-FA3749C1668B}">
      <dgm:prSet/>
      <dgm:spPr/>
      <dgm:t>
        <a:bodyPr/>
        <a:lstStyle/>
        <a:p>
          <a:endParaRPr lang="ru-RU"/>
        </a:p>
      </dgm:t>
    </dgm:pt>
    <dgm:pt modelId="{FF244FA2-23B0-49AA-90EE-02E6EDDA406F}">
      <dgm:prSet/>
      <dgm:spPr/>
      <dgm:t>
        <a:bodyPr/>
        <a:lstStyle/>
        <a:p>
          <a:r>
            <a:rPr lang="ru-RU"/>
            <a:t>Железнодорожная логистика.</a:t>
          </a:r>
        </a:p>
      </dgm:t>
    </dgm:pt>
    <dgm:pt modelId="{E6D158F1-546C-42DA-A928-D359326ABF9D}" type="parTrans" cxnId="{1F3A0F2F-FE18-4402-90C1-D52B98B9DFF5}">
      <dgm:prSet/>
      <dgm:spPr/>
      <dgm:t>
        <a:bodyPr/>
        <a:lstStyle/>
        <a:p>
          <a:endParaRPr lang="ru-RU"/>
        </a:p>
      </dgm:t>
    </dgm:pt>
    <dgm:pt modelId="{92053422-4816-4A92-94D8-80D734D617E0}" type="sibTrans" cxnId="{1F3A0F2F-FE18-4402-90C1-D52B98B9DFF5}">
      <dgm:prSet/>
      <dgm:spPr/>
      <dgm:t>
        <a:bodyPr/>
        <a:lstStyle/>
        <a:p>
          <a:endParaRPr lang="ru-RU"/>
        </a:p>
      </dgm:t>
    </dgm:pt>
    <dgm:pt modelId="{B7F45B9C-F018-4CB2-8447-EBC497D8E0B1}">
      <dgm:prSet/>
      <dgm:spPr/>
      <dgm:t>
        <a:bodyPr/>
        <a:lstStyle/>
        <a:p>
          <a:r>
            <a:rPr lang="ru-RU"/>
            <a:t>Авиационные грузовые перевозки.</a:t>
          </a:r>
        </a:p>
      </dgm:t>
    </dgm:pt>
    <dgm:pt modelId="{54928F1E-EAE3-458D-AB49-903A50EDAA08}" type="parTrans" cxnId="{12533B39-A5B1-4935-A59A-154500A0F422}">
      <dgm:prSet/>
      <dgm:spPr/>
      <dgm:t>
        <a:bodyPr/>
        <a:lstStyle/>
        <a:p>
          <a:endParaRPr lang="ru-RU"/>
        </a:p>
      </dgm:t>
    </dgm:pt>
    <dgm:pt modelId="{1D4A8BB2-EC3B-4674-9E26-C9B87014820C}" type="sibTrans" cxnId="{12533B39-A5B1-4935-A59A-154500A0F422}">
      <dgm:prSet/>
      <dgm:spPr/>
      <dgm:t>
        <a:bodyPr/>
        <a:lstStyle/>
        <a:p>
          <a:endParaRPr lang="ru-RU"/>
        </a:p>
      </dgm:t>
    </dgm:pt>
    <dgm:pt modelId="{46573F8F-3EB7-4EB1-8236-17D079CAAA4A}">
      <dgm:prSet/>
      <dgm:spPr/>
      <dgm:t>
        <a:bodyPr/>
        <a:lstStyle/>
        <a:p>
          <a:r>
            <a:rPr lang="ru-RU"/>
            <a:t>Мультимодальная логистика.</a:t>
          </a:r>
        </a:p>
      </dgm:t>
    </dgm:pt>
    <dgm:pt modelId="{394F9E2A-5EFC-464F-A94F-69A8717CC148}" type="parTrans" cxnId="{94A5E901-99EF-40D2-9566-94A0D99B747E}">
      <dgm:prSet/>
      <dgm:spPr/>
      <dgm:t>
        <a:bodyPr/>
        <a:lstStyle/>
        <a:p>
          <a:endParaRPr lang="ru-RU"/>
        </a:p>
      </dgm:t>
    </dgm:pt>
    <dgm:pt modelId="{91E089BC-6000-43EA-BF2D-C9A1A5251E79}" type="sibTrans" cxnId="{94A5E901-99EF-40D2-9566-94A0D99B747E}">
      <dgm:prSet/>
      <dgm:spPr/>
      <dgm:t>
        <a:bodyPr/>
        <a:lstStyle/>
        <a:p>
          <a:endParaRPr lang="ru-RU"/>
        </a:p>
      </dgm:t>
    </dgm:pt>
    <dgm:pt modelId="{70C5B4C2-F9FC-481D-9360-1A8F2F86A73B}">
      <dgm:prSet/>
      <dgm:spPr/>
      <dgm:t>
        <a:bodyPr/>
        <a:lstStyle/>
        <a:p>
          <a:r>
            <a:rPr lang="ru-RU"/>
            <a:t>Складская логистика и автоматизация.</a:t>
          </a:r>
        </a:p>
      </dgm:t>
    </dgm:pt>
    <dgm:pt modelId="{19309220-A12C-42AA-A674-09BAD4AE3132}" type="parTrans" cxnId="{0C438B5C-9C1B-45DC-9E23-CFD1647F0B1E}">
      <dgm:prSet/>
      <dgm:spPr/>
      <dgm:t>
        <a:bodyPr/>
        <a:lstStyle/>
        <a:p>
          <a:endParaRPr lang="ru-RU"/>
        </a:p>
      </dgm:t>
    </dgm:pt>
    <dgm:pt modelId="{C3B74EBB-8C3D-445F-A404-B21FB998F8C8}" type="sibTrans" cxnId="{0C438B5C-9C1B-45DC-9E23-CFD1647F0B1E}">
      <dgm:prSet/>
      <dgm:spPr/>
      <dgm:t>
        <a:bodyPr/>
        <a:lstStyle/>
        <a:p>
          <a:endParaRPr lang="ru-RU"/>
        </a:p>
      </dgm:t>
    </dgm:pt>
    <dgm:pt modelId="{3D91064C-9578-4C66-A2C8-A681D51EF84D}">
      <dgm:prSet/>
      <dgm:spPr/>
      <dgm:t>
        <a:bodyPr/>
        <a:lstStyle/>
        <a:p>
          <a:r>
            <a:rPr lang="ru-RU"/>
            <a:t>Цифровые технологии, искусственный интеллект и системы управления перевозками.</a:t>
          </a:r>
        </a:p>
      </dgm:t>
    </dgm:pt>
    <dgm:pt modelId="{DA419A03-C0CB-497F-9449-3B616A8E1F50}" type="parTrans" cxnId="{CFD33AAA-7E3F-46A5-B742-E1A1050AE84D}">
      <dgm:prSet/>
      <dgm:spPr/>
      <dgm:t>
        <a:bodyPr/>
        <a:lstStyle/>
        <a:p>
          <a:endParaRPr lang="ru-RU"/>
        </a:p>
      </dgm:t>
    </dgm:pt>
    <dgm:pt modelId="{76B07B71-F9F2-4862-9250-1520C79EED71}" type="sibTrans" cxnId="{CFD33AAA-7E3F-46A5-B742-E1A1050AE84D}">
      <dgm:prSet/>
      <dgm:spPr/>
      <dgm:t>
        <a:bodyPr/>
        <a:lstStyle/>
        <a:p>
          <a:endParaRPr lang="ru-RU"/>
        </a:p>
      </dgm:t>
    </dgm:pt>
    <dgm:pt modelId="{38837844-4BF3-4802-B61F-3F46B64D63BC}">
      <dgm:prSet/>
      <dgm:spPr/>
      <dgm:t>
        <a:bodyPr/>
        <a:lstStyle/>
        <a:p>
          <a:r>
            <a:rPr lang="ru-RU"/>
            <a:t>Электротранспорт и экологически устойчивые перевозки.</a:t>
          </a:r>
        </a:p>
      </dgm:t>
    </dgm:pt>
    <dgm:pt modelId="{37E88998-640F-4271-AE7B-CF5A80F45502}" type="parTrans" cxnId="{04E708E2-8244-49B4-995B-F6D541C0AF2A}">
      <dgm:prSet/>
      <dgm:spPr/>
      <dgm:t>
        <a:bodyPr/>
        <a:lstStyle/>
        <a:p>
          <a:endParaRPr lang="ru-RU"/>
        </a:p>
      </dgm:t>
    </dgm:pt>
    <dgm:pt modelId="{41004AC0-4724-434B-A896-8A05BB93C340}" type="sibTrans" cxnId="{04E708E2-8244-49B4-995B-F6D541C0AF2A}">
      <dgm:prSet/>
      <dgm:spPr/>
      <dgm:t>
        <a:bodyPr/>
        <a:lstStyle/>
        <a:p>
          <a:endParaRPr lang="ru-RU"/>
        </a:p>
      </dgm:t>
    </dgm:pt>
    <dgm:pt modelId="{A6812CFA-E20F-4621-A112-F9986EB6EEAD}">
      <dgm:prSet/>
      <dgm:spPr/>
      <dgm:t>
        <a:bodyPr/>
        <a:lstStyle/>
        <a:p>
          <a:r>
            <a:rPr lang="ru-RU"/>
            <a:t>Страхование, финансирование и лизинг.</a:t>
          </a:r>
        </a:p>
      </dgm:t>
    </dgm:pt>
    <dgm:pt modelId="{FEC2DEC3-5E79-42F3-93CB-09A1E88A59B2}" type="parTrans" cxnId="{3CAD0A90-C123-436A-8993-ECD609D2433F}">
      <dgm:prSet/>
      <dgm:spPr/>
      <dgm:t>
        <a:bodyPr/>
        <a:lstStyle/>
        <a:p>
          <a:endParaRPr lang="ru-RU"/>
        </a:p>
      </dgm:t>
    </dgm:pt>
    <dgm:pt modelId="{289C59DD-6401-4E29-ABAE-70023A91E6A5}" type="sibTrans" cxnId="{3CAD0A90-C123-436A-8993-ECD609D2433F}">
      <dgm:prSet/>
      <dgm:spPr/>
      <dgm:t>
        <a:bodyPr/>
        <a:lstStyle/>
        <a:p>
          <a:endParaRPr lang="ru-RU"/>
        </a:p>
      </dgm:t>
    </dgm:pt>
    <dgm:pt modelId="{C5C9C49E-2138-4CAF-AE93-C99796892F5F}">
      <dgm:prSet/>
      <dgm:spPr/>
      <dgm:t>
        <a:bodyPr/>
        <a:lstStyle/>
        <a:p>
          <a:r>
            <a:rPr lang="ru-RU"/>
            <a:t>Международные транспортные коридоры и транзитный потенциал.</a:t>
          </a:r>
        </a:p>
      </dgm:t>
    </dgm:pt>
    <dgm:pt modelId="{BA2A17A9-A3F2-4AEE-ADD7-D60CE6ED77C4}" type="parTrans" cxnId="{B494AB9F-54D0-4B64-A5E7-F965787D7392}">
      <dgm:prSet/>
      <dgm:spPr/>
      <dgm:t>
        <a:bodyPr/>
        <a:lstStyle/>
        <a:p>
          <a:endParaRPr lang="ru-RU"/>
        </a:p>
      </dgm:t>
    </dgm:pt>
    <dgm:pt modelId="{265BC4E5-870F-4A54-9260-CE8BA32CF339}" type="sibTrans" cxnId="{B494AB9F-54D0-4B64-A5E7-F965787D7392}">
      <dgm:prSet/>
      <dgm:spPr/>
      <dgm:t>
        <a:bodyPr/>
        <a:lstStyle/>
        <a:p>
          <a:endParaRPr lang="ru-RU"/>
        </a:p>
      </dgm:t>
    </dgm:pt>
    <dgm:pt modelId="{98BCBA82-D7B7-4926-928A-79B94E808F0D}" type="pres">
      <dgm:prSet presAssocID="{1971F521-B3E9-461E-9F67-49C7524514E7}" presName="linear" presStyleCnt="0">
        <dgm:presLayoutVars>
          <dgm:animLvl val="lvl"/>
          <dgm:resizeHandles val="exact"/>
        </dgm:presLayoutVars>
      </dgm:prSet>
      <dgm:spPr/>
    </dgm:pt>
    <dgm:pt modelId="{E47B8EE5-1167-45A4-BC67-50803FF9CA74}" type="pres">
      <dgm:prSet presAssocID="{C2851327-37BE-4026-9722-58730F9FE22D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DCEC1FF0-C108-4DAA-83A5-CCEE0575484B}" type="pres">
      <dgm:prSet presAssocID="{36BF0E9F-B05F-47B5-AF46-B7F37F315BFD}" presName="spacer" presStyleCnt="0"/>
      <dgm:spPr/>
    </dgm:pt>
    <dgm:pt modelId="{62ED888E-2069-4E88-A31A-7842D264BC35}" type="pres">
      <dgm:prSet presAssocID="{FF244FA2-23B0-49AA-90EE-02E6EDDA406F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2DC4A457-FAF2-47DB-A884-7A132C2BF4CD}" type="pres">
      <dgm:prSet presAssocID="{92053422-4816-4A92-94D8-80D734D617E0}" presName="spacer" presStyleCnt="0"/>
      <dgm:spPr/>
    </dgm:pt>
    <dgm:pt modelId="{059F2A48-AF8B-40D6-9D53-6867050C851C}" type="pres">
      <dgm:prSet presAssocID="{B7F45B9C-F018-4CB2-8447-EBC497D8E0B1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F0C1B005-8E3D-4DEC-9A1A-C57BA121FE54}" type="pres">
      <dgm:prSet presAssocID="{1D4A8BB2-EC3B-4674-9E26-C9B87014820C}" presName="spacer" presStyleCnt="0"/>
      <dgm:spPr/>
    </dgm:pt>
    <dgm:pt modelId="{7926D5E9-5348-4D31-8D6E-2EE9CCFFB782}" type="pres">
      <dgm:prSet presAssocID="{46573F8F-3EB7-4EB1-8236-17D079CAAA4A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9719935C-9FF1-413D-8D77-CBFEDCEC07DD}" type="pres">
      <dgm:prSet presAssocID="{91E089BC-6000-43EA-BF2D-C9A1A5251E79}" presName="spacer" presStyleCnt="0"/>
      <dgm:spPr/>
    </dgm:pt>
    <dgm:pt modelId="{F9E55795-77FE-43F0-AE08-48698F2DA425}" type="pres">
      <dgm:prSet presAssocID="{70C5B4C2-F9FC-481D-9360-1A8F2F86A73B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1CF06CE5-3AF5-43A5-A41C-CFC917EB66B8}" type="pres">
      <dgm:prSet presAssocID="{C3B74EBB-8C3D-445F-A404-B21FB998F8C8}" presName="spacer" presStyleCnt="0"/>
      <dgm:spPr/>
    </dgm:pt>
    <dgm:pt modelId="{8ECB6AAA-0C92-4A72-9AB6-0E67234D6669}" type="pres">
      <dgm:prSet presAssocID="{3D91064C-9578-4C66-A2C8-A681D51EF84D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7197C89D-2E40-44A5-A1DC-900BEED02271}" type="pres">
      <dgm:prSet presAssocID="{76B07B71-F9F2-4862-9250-1520C79EED71}" presName="spacer" presStyleCnt="0"/>
      <dgm:spPr/>
    </dgm:pt>
    <dgm:pt modelId="{8C3AB4EC-D8F9-4C65-B925-5AF419065397}" type="pres">
      <dgm:prSet presAssocID="{38837844-4BF3-4802-B61F-3F46B64D63BC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0A767385-7A7D-4279-AB01-654859B27268}" type="pres">
      <dgm:prSet presAssocID="{41004AC0-4724-434B-A896-8A05BB93C340}" presName="spacer" presStyleCnt="0"/>
      <dgm:spPr/>
    </dgm:pt>
    <dgm:pt modelId="{2786C97A-506F-435B-AE36-AC6828CE744F}" type="pres">
      <dgm:prSet presAssocID="{A6812CFA-E20F-4621-A112-F9986EB6EEAD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82D931B4-4B9F-4334-9366-4F70C4BC315C}" type="pres">
      <dgm:prSet presAssocID="{289C59DD-6401-4E29-ABAE-70023A91E6A5}" presName="spacer" presStyleCnt="0"/>
      <dgm:spPr/>
    </dgm:pt>
    <dgm:pt modelId="{4D593BC6-602D-4CF5-9AEE-A0E18B49E3FB}" type="pres">
      <dgm:prSet presAssocID="{C5C9C49E-2138-4CAF-AE93-C99796892F5F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94A5E901-99EF-40D2-9566-94A0D99B747E}" srcId="{1971F521-B3E9-461E-9F67-49C7524514E7}" destId="{46573F8F-3EB7-4EB1-8236-17D079CAAA4A}" srcOrd="3" destOrd="0" parTransId="{394F9E2A-5EFC-464F-A94F-69A8717CC148}" sibTransId="{91E089BC-6000-43EA-BF2D-C9A1A5251E79}"/>
    <dgm:cxn modelId="{1F3A0F2F-FE18-4402-90C1-D52B98B9DFF5}" srcId="{1971F521-B3E9-461E-9F67-49C7524514E7}" destId="{FF244FA2-23B0-49AA-90EE-02E6EDDA406F}" srcOrd="1" destOrd="0" parTransId="{E6D158F1-546C-42DA-A928-D359326ABF9D}" sibTransId="{92053422-4816-4A92-94D8-80D734D617E0}"/>
    <dgm:cxn modelId="{12533B39-A5B1-4935-A59A-154500A0F422}" srcId="{1971F521-B3E9-461E-9F67-49C7524514E7}" destId="{B7F45B9C-F018-4CB2-8447-EBC497D8E0B1}" srcOrd="2" destOrd="0" parTransId="{54928F1E-EAE3-458D-AB49-903A50EDAA08}" sibTransId="{1D4A8BB2-EC3B-4674-9E26-C9B87014820C}"/>
    <dgm:cxn modelId="{7A3F8A5B-A84B-4354-9B16-B6CA8B12DF15}" type="presOf" srcId="{3D91064C-9578-4C66-A2C8-A681D51EF84D}" destId="{8ECB6AAA-0C92-4A72-9AB6-0E67234D6669}" srcOrd="0" destOrd="0" presId="urn:microsoft.com/office/officeart/2005/8/layout/vList2"/>
    <dgm:cxn modelId="{0C438B5C-9C1B-45DC-9E23-CFD1647F0B1E}" srcId="{1971F521-B3E9-461E-9F67-49C7524514E7}" destId="{70C5B4C2-F9FC-481D-9360-1A8F2F86A73B}" srcOrd="4" destOrd="0" parTransId="{19309220-A12C-42AA-A674-09BAD4AE3132}" sibTransId="{C3B74EBB-8C3D-445F-A404-B21FB998F8C8}"/>
    <dgm:cxn modelId="{771BD247-C494-4589-88FC-14433CBAA900}" type="presOf" srcId="{38837844-4BF3-4802-B61F-3F46B64D63BC}" destId="{8C3AB4EC-D8F9-4C65-B925-5AF419065397}" srcOrd="0" destOrd="0" presId="urn:microsoft.com/office/officeart/2005/8/layout/vList2"/>
    <dgm:cxn modelId="{860D4881-A35F-45A3-9F58-37E238F6FA81}" type="presOf" srcId="{FF244FA2-23B0-49AA-90EE-02E6EDDA406F}" destId="{62ED888E-2069-4E88-A31A-7842D264BC35}" srcOrd="0" destOrd="0" presId="urn:microsoft.com/office/officeart/2005/8/layout/vList2"/>
    <dgm:cxn modelId="{3CAD0A90-C123-436A-8993-ECD609D2433F}" srcId="{1971F521-B3E9-461E-9F67-49C7524514E7}" destId="{A6812CFA-E20F-4621-A112-F9986EB6EEAD}" srcOrd="7" destOrd="0" parTransId="{FEC2DEC3-5E79-42F3-93CB-09A1E88A59B2}" sibTransId="{289C59DD-6401-4E29-ABAE-70023A91E6A5}"/>
    <dgm:cxn modelId="{87E1F195-8B38-435C-B1C2-2BC2D4D98C76}" type="presOf" srcId="{70C5B4C2-F9FC-481D-9360-1A8F2F86A73B}" destId="{F9E55795-77FE-43F0-AE08-48698F2DA425}" srcOrd="0" destOrd="0" presId="urn:microsoft.com/office/officeart/2005/8/layout/vList2"/>
    <dgm:cxn modelId="{B494AB9F-54D0-4B64-A5E7-F965787D7392}" srcId="{1971F521-B3E9-461E-9F67-49C7524514E7}" destId="{C5C9C49E-2138-4CAF-AE93-C99796892F5F}" srcOrd="8" destOrd="0" parTransId="{BA2A17A9-A3F2-4AEE-ADD7-D60CE6ED77C4}" sibTransId="{265BC4E5-870F-4A54-9260-CE8BA32CF339}"/>
    <dgm:cxn modelId="{E4767EA3-F6FB-41D7-858C-D098D69F36EF}" type="presOf" srcId="{A6812CFA-E20F-4621-A112-F9986EB6EEAD}" destId="{2786C97A-506F-435B-AE36-AC6828CE744F}" srcOrd="0" destOrd="0" presId="urn:microsoft.com/office/officeart/2005/8/layout/vList2"/>
    <dgm:cxn modelId="{11ACE5A8-F72D-4D0E-A4CA-0DDC42AADA0F}" type="presOf" srcId="{C5C9C49E-2138-4CAF-AE93-C99796892F5F}" destId="{4D593BC6-602D-4CF5-9AEE-A0E18B49E3FB}" srcOrd="0" destOrd="0" presId="urn:microsoft.com/office/officeart/2005/8/layout/vList2"/>
    <dgm:cxn modelId="{CFD33AAA-7E3F-46A5-B742-E1A1050AE84D}" srcId="{1971F521-B3E9-461E-9F67-49C7524514E7}" destId="{3D91064C-9578-4C66-A2C8-A681D51EF84D}" srcOrd="5" destOrd="0" parTransId="{DA419A03-C0CB-497F-9449-3B616A8E1F50}" sibTransId="{76B07B71-F9F2-4862-9250-1520C79EED71}"/>
    <dgm:cxn modelId="{EC7845C1-FF98-47A5-8E86-989ADCCC6E99}" type="presOf" srcId="{B7F45B9C-F018-4CB2-8447-EBC497D8E0B1}" destId="{059F2A48-AF8B-40D6-9D53-6867050C851C}" srcOrd="0" destOrd="0" presId="urn:microsoft.com/office/officeart/2005/8/layout/vList2"/>
    <dgm:cxn modelId="{2D8AD1CF-646B-4074-95A8-FA3749C1668B}" srcId="{1971F521-B3E9-461E-9F67-49C7524514E7}" destId="{C2851327-37BE-4026-9722-58730F9FE22D}" srcOrd="0" destOrd="0" parTransId="{287F3CDA-98D1-41EC-ACE4-09619E8B30F2}" sibTransId="{36BF0E9F-B05F-47B5-AF46-B7F37F315BFD}"/>
    <dgm:cxn modelId="{04E708E2-8244-49B4-995B-F6D541C0AF2A}" srcId="{1971F521-B3E9-461E-9F67-49C7524514E7}" destId="{38837844-4BF3-4802-B61F-3F46B64D63BC}" srcOrd="6" destOrd="0" parTransId="{37E88998-640F-4271-AE7B-CF5A80F45502}" sibTransId="{41004AC0-4724-434B-A896-8A05BB93C340}"/>
    <dgm:cxn modelId="{A57F1AE2-465A-4757-AA07-57B5FF637EAF}" type="presOf" srcId="{46573F8F-3EB7-4EB1-8236-17D079CAAA4A}" destId="{7926D5E9-5348-4D31-8D6E-2EE9CCFFB782}" srcOrd="0" destOrd="0" presId="urn:microsoft.com/office/officeart/2005/8/layout/vList2"/>
    <dgm:cxn modelId="{A71434E7-02C8-4C88-A2D6-514783C81189}" type="presOf" srcId="{C2851327-37BE-4026-9722-58730F9FE22D}" destId="{E47B8EE5-1167-45A4-BC67-50803FF9CA74}" srcOrd="0" destOrd="0" presId="urn:microsoft.com/office/officeart/2005/8/layout/vList2"/>
    <dgm:cxn modelId="{15FA7BF3-9CDB-4E65-9FF8-EA7C2B873E41}" type="presOf" srcId="{1971F521-B3E9-461E-9F67-49C7524514E7}" destId="{98BCBA82-D7B7-4926-928A-79B94E808F0D}" srcOrd="0" destOrd="0" presId="urn:microsoft.com/office/officeart/2005/8/layout/vList2"/>
    <dgm:cxn modelId="{7AD160B1-8D6B-425A-9EF2-CC4544F96565}" type="presParOf" srcId="{98BCBA82-D7B7-4926-928A-79B94E808F0D}" destId="{E47B8EE5-1167-45A4-BC67-50803FF9CA74}" srcOrd="0" destOrd="0" presId="urn:microsoft.com/office/officeart/2005/8/layout/vList2"/>
    <dgm:cxn modelId="{4C4AEDAF-5DA4-4CFE-A7A8-17268B10AB70}" type="presParOf" srcId="{98BCBA82-D7B7-4926-928A-79B94E808F0D}" destId="{DCEC1FF0-C108-4DAA-83A5-CCEE0575484B}" srcOrd="1" destOrd="0" presId="urn:microsoft.com/office/officeart/2005/8/layout/vList2"/>
    <dgm:cxn modelId="{44F18B76-B00E-4CE4-9869-ACCCB53DA5FD}" type="presParOf" srcId="{98BCBA82-D7B7-4926-928A-79B94E808F0D}" destId="{62ED888E-2069-4E88-A31A-7842D264BC35}" srcOrd="2" destOrd="0" presId="urn:microsoft.com/office/officeart/2005/8/layout/vList2"/>
    <dgm:cxn modelId="{F72E9978-DD14-4D95-9082-784F80153D9B}" type="presParOf" srcId="{98BCBA82-D7B7-4926-928A-79B94E808F0D}" destId="{2DC4A457-FAF2-47DB-A884-7A132C2BF4CD}" srcOrd="3" destOrd="0" presId="urn:microsoft.com/office/officeart/2005/8/layout/vList2"/>
    <dgm:cxn modelId="{951F7FE3-92D9-495F-A8E8-1CDC0DBA177B}" type="presParOf" srcId="{98BCBA82-D7B7-4926-928A-79B94E808F0D}" destId="{059F2A48-AF8B-40D6-9D53-6867050C851C}" srcOrd="4" destOrd="0" presId="urn:microsoft.com/office/officeart/2005/8/layout/vList2"/>
    <dgm:cxn modelId="{8F3974E3-9264-46E0-9840-AED1942A60F8}" type="presParOf" srcId="{98BCBA82-D7B7-4926-928A-79B94E808F0D}" destId="{F0C1B005-8E3D-4DEC-9A1A-C57BA121FE54}" srcOrd="5" destOrd="0" presId="urn:microsoft.com/office/officeart/2005/8/layout/vList2"/>
    <dgm:cxn modelId="{BB0177FB-A5A0-422B-868B-F5AF1735F8B9}" type="presParOf" srcId="{98BCBA82-D7B7-4926-928A-79B94E808F0D}" destId="{7926D5E9-5348-4D31-8D6E-2EE9CCFFB782}" srcOrd="6" destOrd="0" presId="urn:microsoft.com/office/officeart/2005/8/layout/vList2"/>
    <dgm:cxn modelId="{F263C9C7-B8E1-4DEA-A6F5-38A97E5083C3}" type="presParOf" srcId="{98BCBA82-D7B7-4926-928A-79B94E808F0D}" destId="{9719935C-9FF1-413D-8D77-CBFEDCEC07DD}" srcOrd="7" destOrd="0" presId="urn:microsoft.com/office/officeart/2005/8/layout/vList2"/>
    <dgm:cxn modelId="{F3669448-4328-4E7A-BB10-F5219965677D}" type="presParOf" srcId="{98BCBA82-D7B7-4926-928A-79B94E808F0D}" destId="{F9E55795-77FE-43F0-AE08-48698F2DA425}" srcOrd="8" destOrd="0" presId="urn:microsoft.com/office/officeart/2005/8/layout/vList2"/>
    <dgm:cxn modelId="{DE774490-C4F6-4087-8A0D-CEC9417C4E18}" type="presParOf" srcId="{98BCBA82-D7B7-4926-928A-79B94E808F0D}" destId="{1CF06CE5-3AF5-43A5-A41C-CFC917EB66B8}" srcOrd="9" destOrd="0" presId="urn:microsoft.com/office/officeart/2005/8/layout/vList2"/>
    <dgm:cxn modelId="{D99BACAD-348E-42A8-ADC0-5D10DE5906F1}" type="presParOf" srcId="{98BCBA82-D7B7-4926-928A-79B94E808F0D}" destId="{8ECB6AAA-0C92-4A72-9AB6-0E67234D6669}" srcOrd="10" destOrd="0" presId="urn:microsoft.com/office/officeart/2005/8/layout/vList2"/>
    <dgm:cxn modelId="{4B92FD90-5CC3-4464-8CD5-B4B88C0278E8}" type="presParOf" srcId="{98BCBA82-D7B7-4926-928A-79B94E808F0D}" destId="{7197C89D-2E40-44A5-A1DC-900BEED02271}" srcOrd="11" destOrd="0" presId="urn:microsoft.com/office/officeart/2005/8/layout/vList2"/>
    <dgm:cxn modelId="{5B88E878-4CD2-4E20-9D36-550207A6F22E}" type="presParOf" srcId="{98BCBA82-D7B7-4926-928A-79B94E808F0D}" destId="{8C3AB4EC-D8F9-4C65-B925-5AF419065397}" srcOrd="12" destOrd="0" presId="urn:microsoft.com/office/officeart/2005/8/layout/vList2"/>
    <dgm:cxn modelId="{F295C2C6-3B59-4D0C-974B-C9E4EB731A8F}" type="presParOf" srcId="{98BCBA82-D7B7-4926-928A-79B94E808F0D}" destId="{0A767385-7A7D-4279-AB01-654859B27268}" srcOrd="13" destOrd="0" presId="urn:microsoft.com/office/officeart/2005/8/layout/vList2"/>
    <dgm:cxn modelId="{510A80DC-1B81-4878-8315-BD556D0EFB38}" type="presParOf" srcId="{98BCBA82-D7B7-4926-928A-79B94E808F0D}" destId="{2786C97A-506F-435B-AE36-AC6828CE744F}" srcOrd="14" destOrd="0" presId="urn:microsoft.com/office/officeart/2005/8/layout/vList2"/>
    <dgm:cxn modelId="{3977C32E-E32D-4825-BF37-6FDADB944FA4}" type="presParOf" srcId="{98BCBA82-D7B7-4926-928A-79B94E808F0D}" destId="{82D931B4-4B9F-4334-9366-4F70C4BC315C}" srcOrd="15" destOrd="0" presId="urn:microsoft.com/office/officeart/2005/8/layout/vList2"/>
    <dgm:cxn modelId="{4EF98A44-A6F3-4211-A6AE-66557DA2436C}" type="presParOf" srcId="{98BCBA82-D7B7-4926-928A-79B94E808F0D}" destId="{4D593BC6-602D-4CF5-9AEE-A0E18B49E3FB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6AB193-E260-4102-B122-D993867DF0B4}" type="doc">
      <dgm:prSet loTypeId="urn:microsoft.com/office/officeart/2005/8/layout/vList2" loCatId="list" qsTypeId="urn:microsoft.com/office/officeart/2005/8/quickstyle/simple1" qsCatId="simple" csTypeId="urn:microsoft.com/office/officeart/2005/8/colors/accent6_1" csCatId="accent6"/>
      <dgm:spPr/>
      <dgm:t>
        <a:bodyPr/>
        <a:lstStyle/>
        <a:p>
          <a:endParaRPr lang="ru-RU"/>
        </a:p>
      </dgm:t>
    </dgm:pt>
    <dgm:pt modelId="{F9D174CD-5BC8-4B79-A448-D04737AE1071}">
      <dgm:prSet/>
      <dgm:spPr/>
      <dgm:t>
        <a:bodyPr/>
        <a:lstStyle/>
        <a:p>
          <a:r>
            <a:rPr lang="ru-RU"/>
            <a:t>Международный транспортно-логистический форум.</a:t>
          </a:r>
        </a:p>
      </dgm:t>
    </dgm:pt>
    <dgm:pt modelId="{C2CE6B9D-AD14-47A2-A39B-4670E852FB9D}" type="parTrans" cxnId="{CE539928-7439-4213-80B6-E38A3A1E8DF6}">
      <dgm:prSet/>
      <dgm:spPr/>
      <dgm:t>
        <a:bodyPr/>
        <a:lstStyle/>
        <a:p>
          <a:endParaRPr lang="ru-RU"/>
        </a:p>
      </dgm:t>
    </dgm:pt>
    <dgm:pt modelId="{514B5387-D131-43F6-AECB-A8D55BED0FD3}" type="sibTrans" cxnId="{CE539928-7439-4213-80B6-E38A3A1E8DF6}">
      <dgm:prSet/>
      <dgm:spPr/>
      <dgm:t>
        <a:bodyPr/>
        <a:lstStyle/>
        <a:p>
          <a:endParaRPr lang="ru-RU"/>
        </a:p>
      </dgm:t>
    </dgm:pt>
    <dgm:pt modelId="{4BB3F402-60A2-46EC-84F1-CC69B9813678}">
      <dgm:prSet/>
      <dgm:spPr/>
      <dgm:t>
        <a:bodyPr/>
        <a:lstStyle/>
        <a:p>
          <a:r>
            <a:rPr lang="ru-RU"/>
            <a:t>Панельные дискуссии.</a:t>
          </a:r>
        </a:p>
      </dgm:t>
    </dgm:pt>
    <dgm:pt modelId="{98C72A2A-0344-41F5-A305-80693C58664C}" type="parTrans" cxnId="{7BE80DFB-BF1E-4996-B86E-9E5C342B5A0C}">
      <dgm:prSet/>
      <dgm:spPr/>
      <dgm:t>
        <a:bodyPr/>
        <a:lstStyle/>
        <a:p>
          <a:endParaRPr lang="ru-RU"/>
        </a:p>
      </dgm:t>
    </dgm:pt>
    <dgm:pt modelId="{323CF845-4451-4B6E-BFDD-AEF59F8CC33C}" type="sibTrans" cxnId="{7BE80DFB-BF1E-4996-B86E-9E5C342B5A0C}">
      <dgm:prSet/>
      <dgm:spPr/>
      <dgm:t>
        <a:bodyPr/>
        <a:lstStyle/>
        <a:p>
          <a:endParaRPr lang="ru-RU"/>
        </a:p>
      </dgm:t>
    </dgm:pt>
    <dgm:pt modelId="{213FF073-C2FE-4B96-885C-E6BC734F6F64}">
      <dgm:prSet/>
      <dgm:spPr/>
      <dgm:t>
        <a:bodyPr/>
        <a:lstStyle/>
        <a:p>
          <a:r>
            <a:rPr lang="ru-RU"/>
            <a:t>B2B-переговоры.</a:t>
          </a:r>
        </a:p>
      </dgm:t>
    </dgm:pt>
    <dgm:pt modelId="{6D54E7A0-160A-459E-8EA2-70063F848787}" type="parTrans" cxnId="{A6D4BFAB-0ED5-4A7F-8736-DEF96C9C90EB}">
      <dgm:prSet/>
      <dgm:spPr/>
      <dgm:t>
        <a:bodyPr/>
        <a:lstStyle/>
        <a:p>
          <a:endParaRPr lang="ru-RU"/>
        </a:p>
      </dgm:t>
    </dgm:pt>
    <dgm:pt modelId="{D6623081-0666-41D6-AE69-E107640D168B}" type="sibTrans" cxnId="{A6D4BFAB-0ED5-4A7F-8736-DEF96C9C90EB}">
      <dgm:prSet/>
      <dgm:spPr/>
      <dgm:t>
        <a:bodyPr/>
        <a:lstStyle/>
        <a:p>
          <a:endParaRPr lang="ru-RU"/>
        </a:p>
      </dgm:t>
    </dgm:pt>
    <dgm:pt modelId="{92B56643-2656-40B6-9C2D-126765A50920}">
      <dgm:prSet/>
      <dgm:spPr/>
      <dgm:t>
        <a:bodyPr/>
        <a:lstStyle/>
        <a:p>
          <a:r>
            <a:rPr lang="ru-RU"/>
            <a:t>Презентации новых технологий и оборудования.</a:t>
          </a:r>
        </a:p>
      </dgm:t>
    </dgm:pt>
    <dgm:pt modelId="{E8C5E978-4E59-43F4-8195-AAFFDDC8EF0C}" type="parTrans" cxnId="{864EF3FA-F968-46BC-AC89-B7D84F3D241D}">
      <dgm:prSet/>
      <dgm:spPr/>
      <dgm:t>
        <a:bodyPr/>
        <a:lstStyle/>
        <a:p>
          <a:endParaRPr lang="ru-RU"/>
        </a:p>
      </dgm:t>
    </dgm:pt>
    <dgm:pt modelId="{5BF7C4A2-BD80-42BC-A6DE-F230120FBB0C}" type="sibTrans" cxnId="{864EF3FA-F968-46BC-AC89-B7D84F3D241D}">
      <dgm:prSet/>
      <dgm:spPr/>
      <dgm:t>
        <a:bodyPr/>
        <a:lstStyle/>
        <a:p>
          <a:endParaRPr lang="ru-RU"/>
        </a:p>
      </dgm:t>
    </dgm:pt>
    <dgm:pt modelId="{57B9C30A-BB06-47CD-A5AC-F162D65E7DC7}">
      <dgm:prSet/>
      <dgm:spPr/>
      <dgm:t>
        <a:bodyPr/>
        <a:lstStyle/>
        <a:p>
          <a:r>
            <a:rPr lang="ru-RU"/>
            <a:t>Мастер-классы </a:t>
          </a:r>
        </a:p>
      </dgm:t>
    </dgm:pt>
    <dgm:pt modelId="{79E0460E-9A34-4C65-B08A-3EAEF0DCD5F7}" type="parTrans" cxnId="{40440763-722E-4E90-9E3A-FF38C10917B3}">
      <dgm:prSet/>
      <dgm:spPr/>
      <dgm:t>
        <a:bodyPr/>
        <a:lstStyle/>
        <a:p>
          <a:endParaRPr lang="ru-RU"/>
        </a:p>
      </dgm:t>
    </dgm:pt>
    <dgm:pt modelId="{433F74CA-8316-46C0-96C7-35322AE2AA31}" type="sibTrans" cxnId="{40440763-722E-4E90-9E3A-FF38C10917B3}">
      <dgm:prSet/>
      <dgm:spPr/>
      <dgm:t>
        <a:bodyPr/>
        <a:lstStyle/>
        <a:p>
          <a:endParaRPr lang="ru-RU"/>
        </a:p>
      </dgm:t>
    </dgm:pt>
    <dgm:pt modelId="{65A1F0AC-61F0-4548-9411-98BC882297EB}">
      <dgm:prSet/>
      <dgm:spPr/>
      <dgm:t>
        <a:bodyPr/>
        <a:lstStyle/>
        <a:p>
          <a:r>
            <a:rPr lang="ru-RU"/>
            <a:t>Подписание соглашений о сотрудничестве.</a:t>
          </a:r>
        </a:p>
      </dgm:t>
    </dgm:pt>
    <dgm:pt modelId="{E870E03C-A6C5-43C6-8C44-2DC7B458FB72}" type="parTrans" cxnId="{544D167A-4A7D-466D-B587-9BECE79D27EB}">
      <dgm:prSet/>
      <dgm:spPr/>
      <dgm:t>
        <a:bodyPr/>
        <a:lstStyle/>
        <a:p>
          <a:endParaRPr lang="ru-RU"/>
        </a:p>
      </dgm:t>
    </dgm:pt>
    <dgm:pt modelId="{32FC968E-4153-41E6-8C21-11806DCCAB79}" type="sibTrans" cxnId="{544D167A-4A7D-466D-B587-9BECE79D27EB}">
      <dgm:prSet/>
      <dgm:spPr/>
      <dgm:t>
        <a:bodyPr/>
        <a:lstStyle/>
        <a:p>
          <a:endParaRPr lang="ru-RU"/>
        </a:p>
      </dgm:t>
    </dgm:pt>
    <dgm:pt modelId="{7C201791-1EB1-4A98-83F7-C57750FC4344}" type="pres">
      <dgm:prSet presAssocID="{D16AB193-E260-4102-B122-D993867DF0B4}" presName="linear" presStyleCnt="0">
        <dgm:presLayoutVars>
          <dgm:animLvl val="lvl"/>
          <dgm:resizeHandles val="exact"/>
        </dgm:presLayoutVars>
      </dgm:prSet>
      <dgm:spPr/>
    </dgm:pt>
    <dgm:pt modelId="{EA999A48-6B77-4B0A-A3AE-B0756716C42F}" type="pres">
      <dgm:prSet presAssocID="{F9D174CD-5BC8-4B79-A448-D04737AE1071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4BCAA14F-083C-4E40-B595-876EA5D44C15}" type="pres">
      <dgm:prSet presAssocID="{514B5387-D131-43F6-AECB-A8D55BED0FD3}" presName="spacer" presStyleCnt="0"/>
      <dgm:spPr/>
    </dgm:pt>
    <dgm:pt modelId="{40D13164-B10E-42B9-BA67-50F48FD89364}" type="pres">
      <dgm:prSet presAssocID="{4BB3F402-60A2-46EC-84F1-CC69B9813678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BD8B8AA-DFFE-4E3C-93A9-CDB49F0BD4A0}" type="pres">
      <dgm:prSet presAssocID="{323CF845-4451-4B6E-BFDD-AEF59F8CC33C}" presName="spacer" presStyleCnt="0"/>
      <dgm:spPr/>
    </dgm:pt>
    <dgm:pt modelId="{4A94F272-FB84-4A63-BC04-39792FBABE10}" type="pres">
      <dgm:prSet presAssocID="{213FF073-C2FE-4B96-885C-E6BC734F6F64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5E735C84-7723-454E-BEB0-79B8F2DCB3B1}" type="pres">
      <dgm:prSet presAssocID="{D6623081-0666-41D6-AE69-E107640D168B}" presName="spacer" presStyleCnt="0"/>
      <dgm:spPr/>
    </dgm:pt>
    <dgm:pt modelId="{1B940D50-0606-4142-9C1D-D1F1D56BAF5C}" type="pres">
      <dgm:prSet presAssocID="{92B56643-2656-40B6-9C2D-126765A5092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E4CB5681-1A7D-498C-8DE6-0549CBD30E0E}" type="pres">
      <dgm:prSet presAssocID="{5BF7C4A2-BD80-42BC-A6DE-F230120FBB0C}" presName="spacer" presStyleCnt="0"/>
      <dgm:spPr/>
    </dgm:pt>
    <dgm:pt modelId="{24AA0A31-A222-4E78-B3EA-854B6E02435A}" type="pres">
      <dgm:prSet presAssocID="{57B9C30A-BB06-47CD-A5AC-F162D65E7DC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9E32F496-D9CC-4B28-8ABB-8B97C04388DC}" type="pres">
      <dgm:prSet presAssocID="{433F74CA-8316-46C0-96C7-35322AE2AA31}" presName="spacer" presStyleCnt="0"/>
      <dgm:spPr/>
    </dgm:pt>
    <dgm:pt modelId="{C7886A1E-CF02-407F-BF40-CA7CECEF16D3}" type="pres">
      <dgm:prSet presAssocID="{65A1F0AC-61F0-4548-9411-98BC882297EB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AAD5FD08-DE8C-4C6A-99FA-5E4770D7C6AA}" type="presOf" srcId="{D16AB193-E260-4102-B122-D993867DF0B4}" destId="{7C201791-1EB1-4A98-83F7-C57750FC4344}" srcOrd="0" destOrd="0" presId="urn:microsoft.com/office/officeart/2005/8/layout/vList2"/>
    <dgm:cxn modelId="{57EE8209-53F4-4E63-9FF0-76437AFE178E}" type="presOf" srcId="{65A1F0AC-61F0-4548-9411-98BC882297EB}" destId="{C7886A1E-CF02-407F-BF40-CA7CECEF16D3}" srcOrd="0" destOrd="0" presId="urn:microsoft.com/office/officeart/2005/8/layout/vList2"/>
    <dgm:cxn modelId="{CE539928-7439-4213-80B6-E38A3A1E8DF6}" srcId="{D16AB193-E260-4102-B122-D993867DF0B4}" destId="{F9D174CD-5BC8-4B79-A448-D04737AE1071}" srcOrd="0" destOrd="0" parTransId="{C2CE6B9D-AD14-47A2-A39B-4670E852FB9D}" sibTransId="{514B5387-D131-43F6-AECB-A8D55BED0FD3}"/>
    <dgm:cxn modelId="{40440763-722E-4E90-9E3A-FF38C10917B3}" srcId="{D16AB193-E260-4102-B122-D993867DF0B4}" destId="{57B9C30A-BB06-47CD-A5AC-F162D65E7DC7}" srcOrd="4" destOrd="0" parTransId="{79E0460E-9A34-4C65-B08A-3EAEF0DCD5F7}" sibTransId="{433F74CA-8316-46C0-96C7-35322AE2AA31}"/>
    <dgm:cxn modelId="{544D167A-4A7D-466D-B587-9BECE79D27EB}" srcId="{D16AB193-E260-4102-B122-D993867DF0B4}" destId="{65A1F0AC-61F0-4548-9411-98BC882297EB}" srcOrd="5" destOrd="0" parTransId="{E870E03C-A6C5-43C6-8C44-2DC7B458FB72}" sibTransId="{32FC968E-4153-41E6-8C21-11806DCCAB79}"/>
    <dgm:cxn modelId="{A5702E89-86F8-4DAB-A9C7-2EB015AB8EB6}" type="presOf" srcId="{F9D174CD-5BC8-4B79-A448-D04737AE1071}" destId="{EA999A48-6B77-4B0A-A3AE-B0756716C42F}" srcOrd="0" destOrd="0" presId="urn:microsoft.com/office/officeart/2005/8/layout/vList2"/>
    <dgm:cxn modelId="{A6D4BFAB-0ED5-4A7F-8736-DEF96C9C90EB}" srcId="{D16AB193-E260-4102-B122-D993867DF0B4}" destId="{213FF073-C2FE-4B96-885C-E6BC734F6F64}" srcOrd="2" destOrd="0" parTransId="{6D54E7A0-160A-459E-8EA2-70063F848787}" sibTransId="{D6623081-0666-41D6-AE69-E107640D168B}"/>
    <dgm:cxn modelId="{E5E73FCC-DE39-45DF-A646-43BE83C49C42}" type="presOf" srcId="{4BB3F402-60A2-46EC-84F1-CC69B9813678}" destId="{40D13164-B10E-42B9-BA67-50F48FD89364}" srcOrd="0" destOrd="0" presId="urn:microsoft.com/office/officeart/2005/8/layout/vList2"/>
    <dgm:cxn modelId="{78B529E4-DD20-4CD4-B9BB-98351F524D52}" type="presOf" srcId="{92B56643-2656-40B6-9C2D-126765A50920}" destId="{1B940D50-0606-4142-9C1D-D1F1D56BAF5C}" srcOrd="0" destOrd="0" presId="urn:microsoft.com/office/officeart/2005/8/layout/vList2"/>
    <dgm:cxn modelId="{CA3956E8-33F8-4DD9-9371-A831F41956C4}" type="presOf" srcId="{57B9C30A-BB06-47CD-A5AC-F162D65E7DC7}" destId="{24AA0A31-A222-4E78-B3EA-854B6E02435A}" srcOrd="0" destOrd="0" presId="urn:microsoft.com/office/officeart/2005/8/layout/vList2"/>
    <dgm:cxn modelId="{864EF3FA-F968-46BC-AC89-B7D84F3D241D}" srcId="{D16AB193-E260-4102-B122-D993867DF0B4}" destId="{92B56643-2656-40B6-9C2D-126765A50920}" srcOrd="3" destOrd="0" parTransId="{E8C5E978-4E59-43F4-8195-AAFFDDC8EF0C}" sibTransId="{5BF7C4A2-BD80-42BC-A6DE-F230120FBB0C}"/>
    <dgm:cxn modelId="{7BE80DFB-BF1E-4996-B86E-9E5C342B5A0C}" srcId="{D16AB193-E260-4102-B122-D993867DF0B4}" destId="{4BB3F402-60A2-46EC-84F1-CC69B9813678}" srcOrd="1" destOrd="0" parTransId="{98C72A2A-0344-41F5-A305-80693C58664C}" sibTransId="{323CF845-4451-4B6E-BFDD-AEF59F8CC33C}"/>
    <dgm:cxn modelId="{652F23FE-E9DE-4E29-A9FB-B6AF052B14FA}" type="presOf" srcId="{213FF073-C2FE-4B96-885C-E6BC734F6F64}" destId="{4A94F272-FB84-4A63-BC04-39792FBABE10}" srcOrd="0" destOrd="0" presId="urn:microsoft.com/office/officeart/2005/8/layout/vList2"/>
    <dgm:cxn modelId="{240F74B4-135B-4524-9D39-522AA4D32091}" type="presParOf" srcId="{7C201791-1EB1-4A98-83F7-C57750FC4344}" destId="{EA999A48-6B77-4B0A-A3AE-B0756716C42F}" srcOrd="0" destOrd="0" presId="urn:microsoft.com/office/officeart/2005/8/layout/vList2"/>
    <dgm:cxn modelId="{62EF997E-DA14-4634-8AB2-6DB54DEA338E}" type="presParOf" srcId="{7C201791-1EB1-4A98-83F7-C57750FC4344}" destId="{4BCAA14F-083C-4E40-B595-876EA5D44C15}" srcOrd="1" destOrd="0" presId="urn:microsoft.com/office/officeart/2005/8/layout/vList2"/>
    <dgm:cxn modelId="{39C5E63B-2125-4B4F-B806-CE769308C745}" type="presParOf" srcId="{7C201791-1EB1-4A98-83F7-C57750FC4344}" destId="{40D13164-B10E-42B9-BA67-50F48FD89364}" srcOrd="2" destOrd="0" presId="urn:microsoft.com/office/officeart/2005/8/layout/vList2"/>
    <dgm:cxn modelId="{19CCE324-4170-4DDB-83EF-2D7CC1A4AB23}" type="presParOf" srcId="{7C201791-1EB1-4A98-83F7-C57750FC4344}" destId="{FBD8B8AA-DFFE-4E3C-93A9-CDB49F0BD4A0}" srcOrd="3" destOrd="0" presId="urn:microsoft.com/office/officeart/2005/8/layout/vList2"/>
    <dgm:cxn modelId="{E24BBFD9-906D-4F45-A620-6AB868FD980B}" type="presParOf" srcId="{7C201791-1EB1-4A98-83F7-C57750FC4344}" destId="{4A94F272-FB84-4A63-BC04-39792FBABE10}" srcOrd="4" destOrd="0" presId="urn:microsoft.com/office/officeart/2005/8/layout/vList2"/>
    <dgm:cxn modelId="{E48D15FF-3B99-4BA9-9EBD-785A5C165DD2}" type="presParOf" srcId="{7C201791-1EB1-4A98-83F7-C57750FC4344}" destId="{5E735C84-7723-454E-BEB0-79B8F2DCB3B1}" srcOrd="5" destOrd="0" presId="urn:microsoft.com/office/officeart/2005/8/layout/vList2"/>
    <dgm:cxn modelId="{080D35EF-5075-4FCE-A7CF-733628CD6ECA}" type="presParOf" srcId="{7C201791-1EB1-4A98-83F7-C57750FC4344}" destId="{1B940D50-0606-4142-9C1D-D1F1D56BAF5C}" srcOrd="6" destOrd="0" presId="urn:microsoft.com/office/officeart/2005/8/layout/vList2"/>
    <dgm:cxn modelId="{4AE8061D-A1ED-4CCF-AFEB-AFADA1B48238}" type="presParOf" srcId="{7C201791-1EB1-4A98-83F7-C57750FC4344}" destId="{E4CB5681-1A7D-498C-8DE6-0549CBD30E0E}" srcOrd="7" destOrd="0" presId="urn:microsoft.com/office/officeart/2005/8/layout/vList2"/>
    <dgm:cxn modelId="{FFF072B2-364B-4AF3-88F8-2AF48D5CEB9D}" type="presParOf" srcId="{7C201791-1EB1-4A98-83F7-C57750FC4344}" destId="{24AA0A31-A222-4E78-B3EA-854B6E02435A}" srcOrd="8" destOrd="0" presId="urn:microsoft.com/office/officeart/2005/8/layout/vList2"/>
    <dgm:cxn modelId="{7628D8B9-672D-45F6-8B91-6D53824E3AE7}" type="presParOf" srcId="{7C201791-1EB1-4A98-83F7-C57750FC4344}" destId="{9E32F496-D9CC-4B28-8ABB-8B97C04388DC}" srcOrd="9" destOrd="0" presId="urn:microsoft.com/office/officeart/2005/8/layout/vList2"/>
    <dgm:cxn modelId="{9B128EE1-A457-4288-AE6C-E8648CE6E319}" type="presParOf" srcId="{7C201791-1EB1-4A98-83F7-C57750FC4344}" destId="{C7886A1E-CF02-407F-BF40-CA7CECEF16D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0A22494-E4E8-4838-8DF8-7DF631B55DDE}" type="doc">
      <dgm:prSet loTypeId="urn:microsoft.com/office/officeart/2005/8/layout/vList2" loCatId="list" qsTypeId="urn:microsoft.com/office/officeart/2005/8/quickstyle/simple1" qsCatId="simple" csTypeId="urn:microsoft.com/office/officeart/2005/8/colors/accent6_1" csCatId="accent6"/>
      <dgm:spPr/>
      <dgm:t>
        <a:bodyPr/>
        <a:lstStyle/>
        <a:p>
          <a:endParaRPr lang="ru-RU"/>
        </a:p>
      </dgm:t>
    </dgm:pt>
    <dgm:pt modelId="{E37B1737-472B-4327-9FBC-4020BBDDA269}">
      <dgm:prSet custT="1"/>
      <dgm:spPr/>
      <dgm:t>
        <a:bodyPr/>
        <a:lstStyle/>
        <a:p>
          <a:r>
            <a:rPr lang="ru-RU" sz="1800"/>
            <a:t>Демонстрационные показы техники.</a:t>
          </a:r>
        </a:p>
      </dgm:t>
    </dgm:pt>
    <dgm:pt modelId="{35A32D94-1D5B-45E1-ABC1-74F2DA96D834}" type="parTrans" cxnId="{308181EE-92BD-4FFC-8061-74131D0099E2}">
      <dgm:prSet/>
      <dgm:spPr/>
      <dgm:t>
        <a:bodyPr/>
        <a:lstStyle/>
        <a:p>
          <a:endParaRPr lang="ru-RU" sz="1800"/>
        </a:p>
      </dgm:t>
    </dgm:pt>
    <dgm:pt modelId="{5504DCF1-B9A2-4544-BE99-57CE6C534CB6}" type="sibTrans" cxnId="{308181EE-92BD-4FFC-8061-74131D0099E2}">
      <dgm:prSet/>
      <dgm:spPr/>
      <dgm:t>
        <a:bodyPr/>
        <a:lstStyle/>
        <a:p>
          <a:endParaRPr lang="ru-RU" sz="1800"/>
        </a:p>
      </dgm:t>
    </dgm:pt>
    <dgm:pt modelId="{D14D2DDD-DDA7-432F-8CE2-F51EFB82A6EB}">
      <dgm:prSet custT="1"/>
      <dgm:spPr/>
      <dgm:t>
        <a:bodyPr/>
        <a:lstStyle/>
        <a:p>
          <a:r>
            <a:rPr lang="ru-RU" sz="1800"/>
            <a:t>Центр деловых встреч.</a:t>
          </a:r>
        </a:p>
      </dgm:t>
    </dgm:pt>
    <dgm:pt modelId="{58103C8B-6BCB-40CA-BED1-3EA9474960F0}" type="parTrans" cxnId="{2BF29441-1589-46D6-B677-40500E63EA67}">
      <dgm:prSet/>
      <dgm:spPr/>
      <dgm:t>
        <a:bodyPr/>
        <a:lstStyle/>
        <a:p>
          <a:endParaRPr lang="ru-RU" sz="1800"/>
        </a:p>
      </dgm:t>
    </dgm:pt>
    <dgm:pt modelId="{3E94E1CE-74C9-43E2-A246-84A0F675FCC3}" type="sibTrans" cxnId="{2BF29441-1589-46D6-B677-40500E63EA67}">
      <dgm:prSet/>
      <dgm:spPr/>
      <dgm:t>
        <a:bodyPr/>
        <a:lstStyle/>
        <a:p>
          <a:endParaRPr lang="ru-RU" sz="1800"/>
        </a:p>
      </dgm:t>
    </dgm:pt>
    <dgm:pt modelId="{8AD0C161-96C1-4D40-8A86-B7618DF5B370}">
      <dgm:prSet custT="1"/>
      <dgm:spPr/>
      <dgm:t>
        <a:bodyPr/>
        <a:lstStyle/>
        <a:p>
          <a:r>
            <a:rPr lang="ru-RU" sz="1800"/>
            <a:t>Экскурсии для студентов профильных учебных заведений.</a:t>
          </a:r>
        </a:p>
      </dgm:t>
    </dgm:pt>
    <dgm:pt modelId="{43BDF340-51D6-4B0B-AD61-3FFD9DF58686}" type="parTrans" cxnId="{A430B2BE-0231-4676-92C3-16667CCE3BD3}">
      <dgm:prSet/>
      <dgm:spPr/>
      <dgm:t>
        <a:bodyPr/>
        <a:lstStyle/>
        <a:p>
          <a:endParaRPr lang="ru-RU" sz="1800"/>
        </a:p>
      </dgm:t>
    </dgm:pt>
    <dgm:pt modelId="{741BFEB6-B6B4-4E0C-9E45-4B6555D54CDB}" type="sibTrans" cxnId="{A430B2BE-0231-4676-92C3-16667CCE3BD3}">
      <dgm:prSet/>
      <dgm:spPr/>
      <dgm:t>
        <a:bodyPr/>
        <a:lstStyle/>
        <a:p>
          <a:endParaRPr lang="ru-RU" sz="1800"/>
        </a:p>
      </dgm:t>
    </dgm:pt>
    <dgm:pt modelId="{E36343F6-BC11-44F8-A696-256943BDD2FF}" type="pres">
      <dgm:prSet presAssocID="{C0A22494-E4E8-4838-8DF8-7DF631B55DDE}" presName="linear" presStyleCnt="0">
        <dgm:presLayoutVars>
          <dgm:animLvl val="lvl"/>
          <dgm:resizeHandles val="exact"/>
        </dgm:presLayoutVars>
      </dgm:prSet>
      <dgm:spPr/>
    </dgm:pt>
    <dgm:pt modelId="{503A49EB-676B-4AED-83F2-ED426B2E6562}" type="pres">
      <dgm:prSet presAssocID="{E37B1737-472B-4327-9FBC-4020BBDDA26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0423AC5-889B-4100-946C-F09735BE266A}" type="pres">
      <dgm:prSet presAssocID="{5504DCF1-B9A2-4544-BE99-57CE6C534CB6}" presName="spacer" presStyleCnt="0"/>
      <dgm:spPr/>
    </dgm:pt>
    <dgm:pt modelId="{12F1D347-1B1A-4C2E-82BD-DE9CFB342610}" type="pres">
      <dgm:prSet presAssocID="{D14D2DDD-DDA7-432F-8CE2-F51EFB82A6E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9818F31-BAB9-47E9-B926-F99A8CF354E1}" type="pres">
      <dgm:prSet presAssocID="{3E94E1CE-74C9-43E2-A246-84A0F675FCC3}" presName="spacer" presStyleCnt="0"/>
      <dgm:spPr/>
    </dgm:pt>
    <dgm:pt modelId="{AE6FE3E8-1458-4AE4-9027-243128678601}" type="pres">
      <dgm:prSet presAssocID="{8AD0C161-96C1-4D40-8A86-B7618DF5B37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AC62E33-C774-494D-9F08-F9B796E90DFC}" type="presOf" srcId="{C0A22494-E4E8-4838-8DF8-7DF631B55DDE}" destId="{E36343F6-BC11-44F8-A696-256943BDD2FF}" srcOrd="0" destOrd="0" presId="urn:microsoft.com/office/officeart/2005/8/layout/vList2"/>
    <dgm:cxn modelId="{2BF29441-1589-46D6-B677-40500E63EA67}" srcId="{C0A22494-E4E8-4838-8DF8-7DF631B55DDE}" destId="{D14D2DDD-DDA7-432F-8CE2-F51EFB82A6EB}" srcOrd="1" destOrd="0" parTransId="{58103C8B-6BCB-40CA-BED1-3EA9474960F0}" sibTransId="{3E94E1CE-74C9-43E2-A246-84A0F675FCC3}"/>
    <dgm:cxn modelId="{730327A1-022E-4189-8826-B547E2B19AEE}" type="presOf" srcId="{D14D2DDD-DDA7-432F-8CE2-F51EFB82A6EB}" destId="{12F1D347-1B1A-4C2E-82BD-DE9CFB342610}" srcOrd="0" destOrd="0" presId="urn:microsoft.com/office/officeart/2005/8/layout/vList2"/>
    <dgm:cxn modelId="{A430B2BE-0231-4676-92C3-16667CCE3BD3}" srcId="{C0A22494-E4E8-4838-8DF8-7DF631B55DDE}" destId="{8AD0C161-96C1-4D40-8A86-B7618DF5B370}" srcOrd="2" destOrd="0" parTransId="{43BDF340-51D6-4B0B-AD61-3FFD9DF58686}" sibTransId="{741BFEB6-B6B4-4E0C-9E45-4B6555D54CDB}"/>
    <dgm:cxn modelId="{11017AD8-DB9F-4A25-B23E-77CFAF092C2E}" type="presOf" srcId="{8AD0C161-96C1-4D40-8A86-B7618DF5B370}" destId="{AE6FE3E8-1458-4AE4-9027-243128678601}" srcOrd="0" destOrd="0" presId="urn:microsoft.com/office/officeart/2005/8/layout/vList2"/>
    <dgm:cxn modelId="{F159DAE0-E0D4-4AED-B85D-B30F2470DEE6}" type="presOf" srcId="{E37B1737-472B-4327-9FBC-4020BBDDA269}" destId="{503A49EB-676B-4AED-83F2-ED426B2E6562}" srcOrd="0" destOrd="0" presId="urn:microsoft.com/office/officeart/2005/8/layout/vList2"/>
    <dgm:cxn modelId="{308181EE-92BD-4FFC-8061-74131D0099E2}" srcId="{C0A22494-E4E8-4838-8DF8-7DF631B55DDE}" destId="{E37B1737-472B-4327-9FBC-4020BBDDA269}" srcOrd="0" destOrd="0" parTransId="{35A32D94-1D5B-45E1-ABC1-74F2DA96D834}" sibTransId="{5504DCF1-B9A2-4544-BE99-57CE6C534CB6}"/>
    <dgm:cxn modelId="{7A910CB5-CAB9-4C6B-90A4-6113826B859C}" type="presParOf" srcId="{E36343F6-BC11-44F8-A696-256943BDD2FF}" destId="{503A49EB-676B-4AED-83F2-ED426B2E6562}" srcOrd="0" destOrd="0" presId="urn:microsoft.com/office/officeart/2005/8/layout/vList2"/>
    <dgm:cxn modelId="{EAE108B7-C2C0-4EFA-A09B-52E7C9DD60C7}" type="presParOf" srcId="{E36343F6-BC11-44F8-A696-256943BDD2FF}" destId="{80423AC5-889B-4100-946C-F09735BE266A}" srcOrd="1" destOrd="0" presId="urn:microsoft.com/office/officeart/2005/8/layout/vList2"/>
    <dgm:cxn modelId="{9B356554-77F8-4E4B-B5E6-431CE7738449}" type="presParOf" srcId="{E36343F6-BC11-44F8-A696-256943BDD2FF}" destId="{12F1D347-1B1A-4C2E-82BD-DE9CFB342610}" srcOrd="2" destOrd="0" presId="urn:microsoft.com/office/officeart/2005/8/layout/vList2"/>
    <dgm:cxn modelId="{4029CCA9-5D3E-450A-8C72-943B7AC35BA1}" type="presParOf" srcId="{E36343F6-BC11-44F8-A696-256943BDD2FF}" destId="{99818F31-BAB9-47E9-B926-F99A8CF354E1}" srcOrd="3" destOrd="0" presId="urn:microsoft.com/office/officeart/2005/8/layout/vList2"/>
    <dgm:cxn modelId="{05EE3CC5-1274-4D7D-B51A-AE038BC6958A}" type="presParOf" srcId="{E36343F6-BC11-44F8-A696-256943BDD2FF}" destId="{AE6FE3E8-1458-4AE4-9027-24312867860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C2CEE9E-FED4-4A49-934B-62AE9538C11E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216CB6C-8DE0-4B3B-925D-53DDCC6F002B}">
      <dgm:prSet/>
      <dgm:spPr/>
      <dgm:t>
        <a:bodyPr/>
        <a:lstStyle/>
        <a:p>
          <a:r>
            <a:rPr lang="ru-RU"/>
            <a:t>Укрепление международного сотрудничества.</a:t>
          </a:r>
        </a:p>
      </dgm:t>
    </dgm:pt>
    <dgm:pt modelId="{7DCB92D9-837B-49CA-BB20-A4B319124BE8}" type="parTrans" cxnId="{6442172C-4D20-47B7-8C28-412A814B51D8}">
      <dgm:prSet/>
      <dgm:spPr/>
      <dgm:t>
        <a:bodyPr/>
        <a:lstStyle/>
        <a:p>
          <a:endParaRPr lang="ru-RU"/>
        </a:p>
      </dgm:t>
    </dgm:pt>
    <dgm:pt modelId="{0379D5FE-3665-4B28-8726-C318F580F675}" type="sibTrans" cxnId="{6442172C-4D20-47B7-8C28-412A814B51D8}">
      <dgm:prSet/>
      <dgm:spPr/>
      <dgm:t>
        <a:bodyPr/>
        <a:lstStyle/>
        <a:p>
          <a:endParaRPr lang="ru-RU"/>
        </a:p>
      </dgm:t>
    </dgm:pt>
    <dgm:pt modelId="{3C017275-D4EC-4010-8BB0-BE1FF8BB9D9B}">
      <dgm:prSet/>
      <dgm:spPr/>
      <dgm:t>
        <a:bodyPr/>
        <a:lstStyle/>
        <a:p>
          <a:r>
            <a:rPr lang="ru-RU"/>
            <a:t>Расширение деловых контактов участников.</a:t>
          </a:r>
        </a:p>
      </dgm:t>
    </dgm:pt>
    <dgm:pt modelId="{8696E0DA-A732-4323-B4EF-2D502E9CD9C5}" type="parTrans" cxnId="{249F59FC-B384-45BB-8A85-4D0732D0CF8F}">
      <dgm:prSet/>
      <dgm:spPr/>
      <dgm:t>
        <a:bodyPr/>
        <a:lstStyle/>
        <a:p>
          <a:endParaRPr lang="ru-RU"/>
        </a:p>
      </dgm:t>
    </dgm:pt>
    <dgm:pt modelId="{4B05405A-9F0F-465D-9FE9-D25AC3411909}" type="sibTrans" cxnId="{249F59FC-B384-45BB-8A85-4D0732D0CF8F}">
      <dgm:prSet/>
      <dgm:spPr/>
      <dgm:t>
        <a:bodyPr/>
        <a:lstStyle/>
        <a:p>
          <a:endParaRPr lang="ru-RU"/>
        </a:p>
      </dgm:t>
    </dgm:pt>
    <dgm:pt modelId="{97D69EBF-DA08-40C2-82BA-322E960964B4}">
      <dgm:prSet/>
      <dgm:spPr/>
      <dgm:t>
        <a:bodyPr/>
        <a:lstStyle/>
        <a:p>
          <a:r>
            <a:rPr lang="ru-RU"/>
            <a:t>Заключение новых коммерческих контрактов.</a:t>
          </a:r>
        </a:p>
      </dgm:t>
    </dgm:pt>
    <dgm:pt modelId="{4FB2C2A9-7105-4BC8-949B-8E9250ECF150}" type="parTrans" cxnId="{B74F1EFF-17B1-4A4E-9278-9288C8F69011}">
      <dgm:prSet/>
      <dgm:spPr/>
      <dgm:t>
        <a:bodyPr/>
        <a:lstStyle/>
        <a:p>
          <a:endParaRPr lang="ru-RU"/>
        </a:p>
      </dgm:t>
    </dgm:pt>
    <dgm:pt modelId="{55354A19-5BE5-436C-B89F-2AE4272E4965}" type="sibTrans" cxnId="{B74F1EFF-17B1-4A4E-9278-9288C8F69011}">
      <dgm:prSet/>
      <dgm:spPr/>
      <dgm:t>
        <a:bodyPr/>
        <a:lstStyle/>
        <a:p>
          <a:endParaRPr lang="ru-RU"/>
        </a:p>
      </dgm:t>
    </dgm:pt>
    <dgm:pt modelId="{BF0CA12C-C302-40BE-BFE6-4C1E55DB9CCA}">
      <dgm:prSet/>
      <dgm:spPr/>
      <dgm:t>
        <a:bodyPr/>
        <a:lstStyle/>
        <a:p>
          <a:r>
            <a:rPr lang="ru-RU"/>
            <a:t>Привлечение инвестиций в транспортно-логистическую инфраструктуру.</a:t>
          </a:r>
        </a:p>
      </dgm:t>
    </dgm:pt>
    <dgm:pt modelId="{669D9F66-B613-42DF-AD14-633EA8F9ED3A}" type="parTrans" cxnId="{4E4BCB14-030E-4CB4-AAD3-D6348D631BAF}">
      <dgm:prSet/>
      <dgm:spPr/>
      <dgm:t>
        <a:bodyPr/>
        <a:lstStyle/>
        <a:p>
          <a:endParaRPr lang="ru-RU"/>
        </a:p>
      </dgm:t>
    </dgm:pt>
    <dgm:pt modelId="{329A6EDD-C1CD-4F87-9918-B320E9A149E6}" type="sibTrans" cxnId="{4E4BCB14-030E-4CB4-AAD3-D6348D631BAF}">
      <dgm:prSet/>
      <dgm:spPr/>
      <dgm:t>
        <a:bodyPr/>
        <a:lstStyle/>
        <a:p>
          <a:endParaRPr lang="ru-RU"/>
        </a:p>
      </dgm:t>
    </dgm:pt>
    <dgm:pt modelId="{347AD658-9875-414B-935D-B5F68D0C76C6}">
      <dgm:prSet/>
      <dgm:spPr/>
      <dgm:t>
        <a:bodyPr/>
        <a:lstStyle/>
        <a:p>
          <a:r>
            <a:rPr lang="ru-RU"/>
            <a:t>Продвижение современных технологий и цифровых решений.</a:t>
          </a:r>
        </a:p>
      </dgm:t>
    </dgm:pt>
    <dgm:pt modelId="{437C041C-6453-48DD-8C29-EA7E0121C152}" type="parTrans" cxnId="{0D0C5F52-EE6A-46B5-BBA1-151B29EA9930}">
      <dgm:prSet/>
      <dgm:spPr/>
      <dgm:t>
        <a:bodyPr/>
        <a:lstStyle/>
        <a:p>
          <a:endParaRPr lang="ru-RU"/>
        </a:p>
      </dgm:t>
    </dgm:pt>
    <dgm:pt modelId="{63E12215-3F4E-4019-82E2-34B47A91C16E}" type="sibTrans" cxnId="{0D0C5F52-EE6A-46B5-BBA1-151B29EA9930}">
      <dgm:prSet/>
      <dgm:spPr/>
      <dgm:t>
        <a:bodyPr/>
        <a:lstStyle/>
        <a:p>
          <a:endParaRPr lang="ru-RU"/>
        </a:p>
      </dgm:t>
    </dgm:pt>
    <dgm:pt modelId="{A7B4A970-9977-46C7-BB0C-0059D9CFEB35}">
      <dgm:prSet/>
      <dgm:spPr/>
      <dgm:t>
        <a:bodyPr/>
        <a:lstStyle/>
        <a:p>
          <a:r>
            <a:rPr lang="ru-RU"/>
            <a:t>Повышение конкурентоспособности транспортно-логистической отрасли региона.</a:t>
          </a:r>
        </a:p>
      </dgm:t>
    </dgm:pt>
    <dgm:pt modelId="{E97CC212-7A8C-46AC-AC72-D5E89BE2526B}" type="parTrans" cxnId="{AAC50FEC-5B2C-409F-A361-A5EBE49817BC}">
      <dgm:prSet/>
      <dgm:spPr/>
      <dgm:t>
        <a:bodyPr/>
        <a:lstStyle/>
        <a:p>
          <a:endParaRPr lang="ru-RU"/>
        </a:p>
      </dgm:t>
    </dgm:pt>
    <dgm:pt modelId="{BEDC0A95-6B77-4D55-B8D3-8327F87A8B97}" type="sibTrans" cxnId="{AAC50FEC-5B2C-409F-A361-A5EBE49817BC}">
      <dgm:prSet/>
      <dgm:spPr/>
      <dgm:t>
        <a:bodyPr/>
        <a:lstStyle/>
        <a:p>
          <a:endParaRPr lang="ru-RU"/>
        </a:p>
      </dgm:t>
    </dgm:pt>
    <dgm:pt modelId="{A472AC68-0538-406F-84E3-98DFEB0DCE99}" type="pres">
      <dgm:prSet presAssocID="{2C2CEE9E-FED4-4A49-934B-62AE9538C11E}" presName="vert0" presStyleCnt="0">
        <dgm:presLayoutVars>
          <dgm:dir/>
          <dgm:animOne val="branch"/>
          <dgm:animLvl val="lvl"/>
        </dgm:presLayoutVars>
      </dgm:prSet>
      <dgm:spPr/>
    </dgm:pt>
    <dgm:pt modelId="{53FE1FD8-1CF3-42C8-A9CC-E0051DEF0ABC}" type="pres">
      <dgm:prSet presAssocID="{D216CB6C-8DE0-4B3B-925D-53DDCC6F002B}" presName="thickLine" presStyleLbl="alignNode1" presStyleIdx="0" presStyleCnt="6"/>
      <dgm:spPr/>
    </dgm:pt>
    <dgm:pt modelId="{A73B778E-155B-4C44-8B5B-5E6D43C312E5}" type="pres">
      <dgm:prSet presAssocID="{D216CB6C-8DE0-4B3B-925D-53DDCC6F002B}" presName="horz1" presStyleCnt="0"/>
      <dgm:spPr/>
    </dgm:pt>
    <dgm:pt modelId="{56328095-6348-48A7-A74F-4DFC62EFBD44}" type="pres">
      <dgm:prSet presAssocID="{D216CB6C-8DE0-4B3B-925D-53DDCC6F002B}" presName="tx1" presStyleLbl="revTx" presStyleIdx="0" presStyleCnt="6"/>
      <dgm:spPr/>
    </dgm:pt>
    <dgm:pt modelId="{32843EDA-17B8-43BE-AE8E-AF498115800D}" type="pres">
      <dgm:prSet presAssocID="{D216CB6C-8DE0-4B3B-925D-53DDCC6F002B}" presName="vert1" presStyleCnt="0"/>
      <dgm:spPr/>
    </dgm:pt>
    <dgm:pt modelId="{20C6D1FB-6D06-45E6-9137-1DAF2591A232}" type="pres">
      <dgm:prSet presAssocID="{3C017275-D4EC-4010-8BB0-BE1FF8BB9D9B}" presName="thickLine" presStyleLbl="alignNode1" presStyleIdx="1" presStyleCnt="6"/>
      <dgm:spPr/>
    </dgm:pt>
    <dgm:pt modelId="{FE35162D-BF98-474F-AB5D-DFA7F29501F8}" type="pres">
      <dgm:prSet presAssocID="{3C017275-D4EC-4010-8BB0-BE1FF8BB9D9B}" presName="horz1" presStyleCnt="0"/>
      <dgm:spPr/>
    </dgm:pt>
    <dgm:pt modelId="{889816D4-BADA-4D19-B6C7-071B4A73C9B1}" type="pres">
      <dgm:prSet presAssocID="{3C017275-D4EC-4010-8BB0-BE1FF8BB9D9B}" presName="tx1" presStyleLbl="revTx" presStyleIdx="1" presStyleCnt="6"/>
      <dgm:spPr/>
    </dgm:pt>
    <dgm:pt modelId="{35AB9BD1-78D4-43BD-82CA-4CB8A6B8E538}" type="pres">
      <dgm:prSet presAssocID="{3C017275-D4EC-4010-8BB0-BE1FF8BB9D9B}" presName="vert1" presStyleCnt="0"/>
      <dgm:spPr/>
    </dgm:pt>
    <dgm:pt modelId="{0615BFC9-E810-4B18-A2B9-F2B13CC1C6F7}" type="pres">
      <dgm:prSet presAssocID="{97D69EBF-DA08-40C2-82BA-322E960964B4}" presName="thickLine" presStyleLbl="alignNode1" presStyleIdx="2" presStyleCnt="6"/>
      <dgm:spPr/>
    </dgm:pt>
    <dgm:pt modelId="{DA08061C-A50B-497B-B05A-4D1D3022C53B}" type="pres">
      <dgm:prSet presAssocID="{97D69EBF-DA08-40C2-82BA-322E960964B4}" presName="horz1" presStyleCnt="0"/>
      <dgm:spPr/>
    </dgm:pt>
    <dgm:pt modelId="{A225C005-912A-410A-9181-A6DBD925F733}" type="pres">
      <dgm:prSet presAssocID="{97D69EBF-DA08-40C2-82BA-322E960964B4}" presName="tx1" presStyleLbl="revTx" presStyleIdx="2" presStyleCnt="6"/>
      <dgm:spPr/>
    </dgm:pt>
    <dgm:pt modelId="{C1045FBB-B1C1-4836-81A6-78ADB965897B}" type="pres">
      <dgm:prSet presAssocID="{97D69EBF-DA08-40C2-82BA-322E960964B4}" presName="vert1" presStyleCnt="0"/>
      <dgm:spPr/>
    </dgm:pt>
    <dgm:pt modelId="{79096346-1E75-4117-90ED-9CF7D6A0E4D7}" type="pres">
      <dgm:prSet presAssocID="{BF0CA12C-C302-40BE-BFE6-4C1E55DB9CCA}" presName="thickLine" presStyleLbl="alignNode1" presStyleIdx="3" presStyleCnt="6"/>
      <dgm:spPr/>
    </dgm:pt>
    <dgm:pt modelId="{6C9D5D79-079C-4681-AF2B-9CAF813B8CAF}" type="pres">
      <dgm:prSet presAssocID="{BF0CA12C-C302-40BE-BFE6-4C1E55DB9CCA}" presName="horz1" presStyleCnt="0"/>
      <dgm:spPr/>
    </dgm:pt>
    <dgm:pt modelId="{E3BC0261-A753-4AAA-BDA0-50FB950B0D69}" type="pres">
      <dgm:prSet presAssocID="{BF0CA12C-C302-40BE-BFE6-4C1E55DB9CCA}" presName="tx1" presStyleLbl="revTx" presStyleIdx="3" presStyleCnt="6"/>
      <dgm:spPr/>
    </dgm:pt>
    <dgm:pt modelId="{012FE97C-C859-441F-AF78-F1E7906E8158}" type="pres">
      <dgm:prSet presAssocID="{BF0CA12C-C302-40BE-BFE6-4C1E55DB9CCA}" presName="vert1" presStyleCnt="0"/>
      <dgm:spPr/>
    </dgm:pt>
    <dgm:pt modelId="{BAED9E49-2108-473F-A8E3-69B0EE371DC2}" type="pres">
      <dgm:prSet presAssocID="{347AD658-9875-414B-935D-B5F68D0C76C6}" presName="thickLine" presStyleLbl="alignNode1" presStyleIdx="4" presStyleCnt="6"/>
      <dgm:spPr/>
    </dgm:pt>
    <dgm:pt modelId="{E67AD015-2CE0-470B-BADB-63652396E188}" type="pres">
      <dgm:prSet presAssocID="{347AD658-9875-414B-935D-B5F68D0C76C6}" presName="horz1" presStyleCnt="0"/>
      <dgm:spPr/>
    </dgm:pt>
    <dgm:pt modelId="{B2226555-CF8A-46C2-A572-A5CB730CF2EE}" type="pres">
      <dgm:prSet presAssocID="{347AD658-9875-414B-935D-B5F68D0C76C6}" presName="tx1" presStyleLbl="revTx" presStyleIdx="4" presStyleCnt="6"/>
      <dgm:spPr/>
    </dgm:pt>
    <dgm:pt modelId="{20A9C235-E8DC-4174-AE3B-22916E1E8F1A}" type="pres">
      <dgm:prSet presAssocID="{347AD658-9875-414B-935D-B5F68D0C76C6}" presName="vert1" presStyleCnt="0"/>
      <dgm:spPr/>
    </dgm:pt>
    <dgm:pt modelId="{909CD800-51A6-4BE1-A1EA-DAD3688B5437}" type="pres">
      <dgm:prSet presAssocID="{A7B4A970-9977-46C7-BB0C-0059D9CFEB35}" presName="thickLine" presStyleLbl="alignNode1" presStyleIdx="5" presStyleCnt="6"/>
      <dgm:spPr/>
    </dgm:pt>
    <dgm:pt modelId="{E54ABE2E-24C7-491E-A4AD-911D84E3D229}" type="pres">
      <dgm:prSet presAssocID="{A7B4A970-9977-46C7-BB0C-0059D9CFEB35}" presName="horz1" presStyleCnt="0"/>
      <dgm:spPr/>
    </dgm:pt>
    <dgm:pt modelId="{E68EF6BC-9003-45B4-8491-E53E98D3696A}" type="pres">
      <dgm:prSet presAssocID="{A7B4A970-9977-46C7-BB0C-0059D9CFEB35}" presName="tx1" presStyleLbl="revTx" presStyleIdx="5" presStyleCnt="6"/>
      <dgm:spPr/>
    </dgm:pt>
    <dgm:pt modelId="{B5E07862-9669-4D3C-A124-FE5C58369C53}" type="pres">
      <dgm:prSet presAssocID="{A7B4A970-9977-46C7-BB0C-0059D9CFEB35}" presName="vert1" presStyleCnt="0"/>
      <dgm:spPr/>
    </dgm:pt>
  </dgm:ptLst>
  <dgm:cxnLst>
    <dgm:cxn modelId="{4E4BCB14-030E-4CB4-AAD3-D6348D631BAF}" srcId="{2C2CEE9E-FED4-4A49-934B-62AE9538C11E}" destId="{BF0CA12C-C302-40BE-BFE6-4C1E55DB9CCA}" srcOrd="3" destOrd="0" parTransId="{669D9F66-B613-42DF-AD14-633EA8F9ED3A}" sibTransId="{329A6EDD-C1CD-4F87-9918-B320E9A149E6}"/>
    <dgm:cxn modelId="{D568F123-8B24-405B-8731-1FDA7AD26207}" type="presOf" srcId="{D216CB6C-8DE0-4B3B-925D-53DDCC6F002B}" destId="{56328095-6348-48A7-A74F-4DFC62EFBD44}" srcOrd="0" destOrd="0" presId="urn:microsoft.com/office/officeart/2008/layout/LinedList"/>
    <dgm:cxn modelId="{6442172C-4D20-47B7-8C28-412A814B51D8}" srcId="{2C2CEE9E-FED4-4A49-934B-62AE9538C11E}" destId="{D216CB6C-8DE0-4B3B-925D-53DDCC6F002B}" srcOrd="0" destOrd="0" parTransId="{7DCB92D9-837B-49CA-BB20-A4B319124BE8}" sibTransId="{0379D5FE-3665-4B28-8726-C318F580F675}"/>
    <dgm:cxn modelId="{9E809F2D-7E3C-451A-8C2E-B335FAF56225}" type="presOf" srcId="{347AD658-9875-414B-935D-B5F68D0C76C6}" destId="{B2226555-CF8A-46C2-A572-A5CB730CF2EE}" srcOrd="0" destOrd="0" presId="urn:microsoft.com/office/officeart/2008/layout/LinedList"/>
    <dgm:cxn modelId="{D06B293B-5117-49F7-96E6-B08ACCAB6477}" type="presOf" srcId="{BF0CA12C-C302-40BE-BFE6-4C1E55DB9CCA}" destId="{E3BC0261-A753-4AAA-BDA0-50FB950B0D69}" srcOrd="0" destOrd="0" presId="urn:microsoft.com/office/officeart/2008/layout/LinedList"/>
    <dgm:cxn modelId="{0D0C5F52-EE6A-46B5-BBA1-151B29EA9930}" srcId="{2C2CEE9E-FED4-4A49-934B-62AE9538C11E}" destId="{347AD658-9875-414B-935D-B5F68D0C76C6}" srcOrd="4" destOrd="0" parTransId="{437C041C-6453-48DD-8C29-EA7E0121C152}" sibTransId="{63E12215-3F4E-4019-82E2-34B47A91C16E}"/>
    <dgm:cxn modelId="{665CA588-DA1B-4283-B609-B19069C678A5}" type="presOf" srcId="{A7B4A970-9977-46C7-BB0C-0059D9CFEB35}" destId="{E68EF6BC-9003-45B4-8491-E53E98D3696A}" srcOrd="0" destOrd="0" presId="urn:microsoft.com/office/officeart/2008/layout/LinedList"/>
    <dgm:cxn modelId="{DD47C2B5-BF00-487D-9368-F3A25DEBF581}" type="presOf" srcId="{3C017275-D4EC-4010-8BB0-BE1FF8BB9D9B}" destId="{889816D4-BADA-4D19-B6C7-071B4A73C9B1}" srcOrd="0" destOrd="0" presId="urn:microsoft.com/office/officeart/2008/layout/LinedList"/>
    <dgm:cxn modelId="{01784CD3-4CBB-4D45-AAB6-C3920DA9D7AC}" type="presOf" srcId="{97D69EBF-DA08-40C2-82BA-322E960964B4}" destId="{A225C005-912A-410A-9181-A6DBD925F733}" srcOrd="0" destOrd="0" presId="urn:microsoft.com/office/officeart/2008/layout/LinedList"/>
    <dgm:cxn modelId="{AAC50FEC-5B2C-409F-A361-A5EBE49817BC}" srcId="{2C2CEE9E-FED4-4A49-934B-62AE9538C11E}" destId="{A7B4A970-9977-46C7-BB0C-0059D9CFEB35}" srcOrd="5" destOrd="0" parTransId="{E97CC212-7A8C-46AC-AC72-D5E89BE2526B}" sibTransId="{BEDC0A95-6B77-4D55-B8D3-8327F87A8B97}"/>
    <dgm:cxn modelId="{398B5DF9-B419-44E6-9E46-C43853DB6D88}" type="presOf" srcId="{2C2CEE9E-FED4-4A49-934B-62AE9538C11E}" destId="{A472AC68-0538-406F-84E3-98DFEB0DCE99}" srcOrd="0" destOrd="0" presId="urn:microsoft.com/office/officeart/2008/layout/LinedList"/>
    <dgm:cxn modelId="{249F59FC-B384-45BB-8A85-4D0732D0CF8F}" srcId="{2C2CEE9E-FED4-4A49-934B-62AE9538C11E}" destId="{3C017275-D4EC-4010-8BB0-BE1FF8BB9D9B}" srcOrd="1" destOrd="0" parTransId="{8696E0DA-A732-4323-B4EF-2D502E9CD9C5}" sibTransId="{4B05405A-9F0F-465D-9FE9-D25AC3411909}"/>
    <dgm:cxn modelId="{B74F1EFF-17B1-4A4E-9278-9288C8F69011}" srcId="{2C2CEE9E-FED4-4A49-934B-62AE9538C11E}" destId="{97D69EBF-DA08-40C2-82BA-322E960964B4}" srcOrd="2" destOrd="0" parTransId="{4FB2C2A9-7105-4BC8-949B-8E9250ECF150}" sibTransId="{55354A19-5BE5-436C-B89F-2AE4272E4965}"/>
    <dgm:cxn modelId="{B5002056-6441-419C-B270-6724D9E84DFD}" type="presParOf" srcId="{A472AC68-0538-406F-84E3-98DFEB0DCE99}" destId="{53FE1FD8-1CF3-42C8-A9CC-E0051DEF0ABC}" srcOrd="0" destOrd="0" presId="urn:microsoft.com/office/officeart/2008/layout/LinedList"/>
    <dgm:cxn modelId="{0B045AF8-78D3-49E7-8069-79306C5E4AFC}" type="presParOf" srcId="{A472AC68-0538-406F-84E3-98DFEB0DCE99}" destId="{A73B778E-155B-4C44-8B5B-5E6D43C312E5}" srcOrd="1" destOrd="0" presId="urn:microsoft.com/office/officeart/2008/layout/LinedList"/>
    <dgm:cxn modelId="{908B0C28-13AD-41C4-8635-75AECE55A1CA}" type="presParOf" srcId="{A73B778E-155B-4C44-8B5B-5E6D43C312E5}" destId="{56328095-6348-48A7-A74F-4DFC62EFBD44}" srcOrd="0" destOrd="0" presId="urn:microsoft.com/office/officeart/2008/layout/LinedList"/>
    <dgm:cxn modelId="{E76133C5-15D8-430E-BD98-F4262A0DF2B6}" type="presParOf" srcId="{A73B778E-155B-4C44-8B5B-5E6D43C312E5}" destId="{32843EDA-17B8-43BE-AE8E-AF498115800D}" srcOrd="1" destOrd="0" presId="urn:microsoft.com/office/officeart/2008/layout/LinedList"/>
    <dgm:cxn modelId="{8E09C11D-37D3-4A37-8C95-967AB8A04471}" type="presParOf" srcId="{A472AC68-0538-406F-84E3-98DFEB0DCE99}" destId="{20C6D1FB-6D06-45E6-9137-1DAF2591A232}" srcOrd="2" destOrd="0" presId="urn:microsoft.com/office/officeart/2008/layout/LinedList"/>
    <dgm:cxn modelId="{846AF014-ADB0-4676-AA5D-5E3F0624B5D5}" type="presParOf" srcId="{A472AC68-0538-406F-84E3-98DFEB0DCE99}" destId="{FE35162D-BF98-474F-AB5D-DFA7F29501F8}" srcOrd="3" destOrd="0" presId="urn:microsoft.com/office/officeart/2008/layout/LinedList"/>
    <dgm:cxn modelId="{D858C066-EC2B-40B2-9D60-F8F83F0E29D6}" type="presParOf" srcId="{FE35162D-BF98-474F-AB5D-DFA7F29501F8}" destId="{889816D4-BADA-4D19-B6C7-071B4A73C9B1}" srcOrd="0" destOrd="0" presId="urn:microsoft.com/office/officeart/2008/layout/LinedList"/>
    <dgm:cxn modelId="{49FD108A-9D46-4E5C-9030-71209C24243A}" type="presParOf" srcId="{FE35162D-BF98-474F-AB5D-DFA7F29501F8}" destId="{35AB9BD1-78D4-43BD-82CA-4CB8A6B8E538}" srcOrd="1" destOrd="0" presId="urn:microsoft.com/office/officeart/2008/layout/LinedList"/>
    <dgm:cxn modelId="{EED50B21-AF73-4CCD-A076-84C003AB3718}" type="presParOf" srcId="{A472AC68-0538-406F-84E3-98DFEB0DCE99}" destId="{0615BFC9-E810-4B18-A2B9-F2B13CC1C6F7}" srcOrd="4" destOrd="0" presId="urn:microsoft.com/office/officeart/2008/layout/LinedList"/>
    <dgm:cxn modelId="{66F9C5FA-012F-4FDF-B065-AF315FAD6F94}" type="presParOf" srcId="{A472AC68-0538-406F-84E3-98DFEB0DCE99}" destId="{DA08061C-A50B-497B-B05A-4D1D3022C53B}" srcOrd="5" destOrd="0" presId="urn:microsoft.com/office/officeart/2008/layout/LinedList"/>
    <dgm:cxn modelId="{84AAF75A-0E9D-4A89-B780-BB5A1BCCBC73}" type="presParOf" srcId="{DA08061C-A50B-497B-B05A-4D1D3022C53B}" destId="{A225C005-912A-410A-9181-A6DBD925F733}" srcOrd="0" destOrd="0" presId="urn:microsoft.com/office/officeart/2008/layout/LinedList"/>
    <dgm:cxn modelId="{EDEBA5AC-54DD-42F9-B4A1-32548B689345}" type="presParOf" srcId="{DA08061C-A50B-497B-B05A-4D1D3022C53B}" destId="{C1045FBB-B1C1-4836-81A6-78ADB965897B}" srcOrd="1" destOrd="0" presId="urn:microsoft.com/office/officeart/2008/layout/LinedList"/>
    <dgm:cxn modelId="{D8DF2FF4-2A18-4D2B-AF13-0949E763596F}" type="presParOf" srcId="{A472AC68-0538-406F-84E3-98DFEB0DCE99}" destId="{79096346-1E75-4117-90ED-9CF7D6A0E4D7}" srcOrd="6" destOrd="0" presId="urn:microsoft.com/office/officeart/2008/layout/LinedList"/>
    <dgm:cxn modelId="{29E86705-0C58-485F-B62F-8C3A808543ED}" type="presParOf" srcId="{A472AC68-0538-406F-84E3-98DFEB0DCE99}" destId="{6C9D5D79-079C-4681-AF2B-9CAF813B8CAF}" srcOrd="7" destOrd="0" presId="urn:microsoft.com/office/officeart/2008/layout/LinedList"/>
    <dgm:cxn modelId="{98350F1E-F304-4E59-9CB9-6C06634BC221}" type="presParOf" srcId="{6C9D5D79-079C-4681-AF2B-9CAF813B8CAF}" destId="{E3BC0261-A753-4AAA-BDA0-50FB950B0D69}" srcOrd="0" destOrd="0" presId="urn:microsoft.com/office/officeart/2008/layout/LinedList"/>
    <dgm:cxn modelId="{6846125C-5B95-44C9-B5C6-61FE52AFAC7A}" type="presParOf" srcId="{6C9D5D79-079C-4681-AF2B-9CAF813B8CAF}" destId="{012FE97C-C859-441F-AF78-F1E7906E8158}" srcOrd="1" destOrd="0" presId="urn:microsoft.com/office/officeart/2008/layout/LinedList"/>
    <dgm:cxn modelId="{A288A8AE-F946-4D08-9310-00BBA9B3E1F0}" type="presParOf" srcId="{A472AC68-0538-406F-84E3-98DFEB0DCE99}" destId="{BAED9E49-2108-473F-A8E3-69B0EE371DC2}" srcOrd="8" destOrd="0" presId="urn:microsoft.com/office/officeart/2008/layout/LinedList"/>
    <dgm:cxn modelId="{40CBD9C5-5DB5-4018-91B9-FD1016798669}" type="presParOf" srcId="{A472AC68-0538-406F-84E3-98DFEB0DCE99}" destId="{E67AD015-2CE0-470B-BADB-63652396E188}" srcOrd="9" destOrd="0" presId="urn:microsoft.com/office/officeart/2008/layout/LinedList"/>
    <dgm:cxn modelId="{B1EC3A46-C0D6-4255-ADDB-5DA85CAB32CE}" type="presParOf" srcId="{E67AD015-2CE0-470B-BADB-63652396E188}" destId="{B2226555-CF8A-46C2-A572-A5CB730CF2EE}" srcOrd="0" destOrd="0" presId="urn:microsoft.com/office/officeart/2008/layout/LinedList"/>
    <dgm:cxn modelId="{23D23704-C1E4-47BC-9E95-69DAAC2BB207}" type="presParOf" srcId="{E67AD015-2CE0-470B-BADB-63652396E188}" destId="{20A9C235-E8DC-4174-AE3B-22916E1E8F1A}" srcOrd="1" destOrd="0" presId="urn:microsoft.com/office/officeart/2008/layout/LinedList"/>
    <dgm:cxn modelId="{75378AB6-0A74-4841-AE29-066BBCAF6A2F}" type="presParOf" srcId="{A472AC68-0538-406F-84E3-98DFEB0DCE99}" destId="{909CD800-51A6-4BE1-A1EA-DAD3688B5437}" srcOrd="10" destOrd="0" presId="urn:microsoft.com/office/officeart/2008/layout/LinedList"/>
    <dgm:cxn modelId="{78BD6BE3-AF85-46AF-A1A7-5A1D0F1D913E}" type="presParOf" srcId="{A472AC68-0538-406F-84E3-98DFEB0DCE99}" destId="{E54ABE2E-24C7-491E-A4AD-911D84E3D229}" srcOrd="11" destOrd="0" presId="urn:microsoft.com/office/officeart/2008/layout/LinedList"/>
    <dgm:cxn modelId="{B3311F24-342D-42B7-AF27-624412B9AD5E}" type="presParOf" srcId="{E54ABE2E-24C7-491E-A4AD-911D84E3D229}" destId="{E68EF6BC-9003-45B4-8491-E53E98D3696A}" srcOrd="0" destOrd="0" presId="urn:microsoft.com/office/officeart/2008/layout/LinedList"/>
    <dgm:cxn modelId="{0673B4F2-F799-484B-AD26-584972ADD6AE}" type="presParOf" srcId="{E54ABE2E-24C7-491E-A4AD-911D84E3D229}" destId="{B5E07862-9669-4D3C-A124-FE5C58369C5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CA5208-27DC-4B9B-B7E4-5698C98E1B07}">
      <dsp:nvSpPr>
        <dsp:cNvPr id="0" name=""/>
        <dsp:cNvSpPr/>
      </dsp:nvSpPr>
      <dsp:spPr>
        <a:xfrm>
          <a:off x="0" y="338589"/>
          <a:ext cx="5181600" cy="388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150" tIns="291592" rIns="40215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1. Министерство транспорта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2. </a:t>
          </a:r>
          <a:r>
            <a:rPr lang="ru-RU" sz="1400" kern="1200"/>
            <a:t>ГУ </a:t>
          </a:r>
          <a:r>
            <a:rPr lang="ru-RU" sz="1400" kern="1200" dirty="0"/>
            <a:t>«Автомобильного транспорта и логистического обслуживания», Министерство транспорта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3. Ассоциация международных автомобильных перевозчиков Республики Таджикистан «ABBAT»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4. Ассоциация таможенных брокеров </a:t>
          </a:r>
          <a:r>
            <a:rPr lang="tg-Cyrl-TJ" sz="1400" kern="1200" dirty="0"/>
            <a:t>Таджикистана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5. </a:t>
          </a:r>
          <a:r>
            <a:rPr lang="en-US" sz="1400" kern="1200" dirty="0" err="1"/>
            <a:t>Globalink</a:t>
          </a:r>
          <a:r>
            <a:rPr lang="en-US" sz="1400" kern="1200" dirty="0"/>
            <a:t> Logistics Group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6. Государственная служба по надзору и регулированию в области транспорта Республики Таджикистан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7. </a:t>
          </a:r>
          <a:r>
            <a:rPr lang="tg-Cyrl-TJ" sz="1400" kern="1200" dirty="0"/>
            <a:t>ООО «Фавран Логистика»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8. ОО "Ассоциация международного автомобильного транспорта Республики Таджикистан «AIATT»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g-Cyrl-TJ" sz="1400" kern="1200"/>
            <a:t>9</a:t>
          </a:r>
          <a:r>
            <a:rPr lang="ru-RU" sz="1400" kern="1200"/>
            <a:t>. ООО «Вали На</a:t>
          </a:r>
          <a:r>
            <a:rPr lang="tg-Cyrl-TJ" sz="1400" kern="1200"/>
            <a:t>қ</a:t>
          </a:r>
          <a:r>
            <a:rPr lang="ru-RU" sz="1400" kern="1200"/>
            <a:t>ли</a:t>
          </a:r>
          <a:r>
            <a:rPr lang="tg-Cyrl-TJ" sz="1400" kern="1200"/>
            <a:t>ё</a:t>
          </a:r>
          <a:r>
            <a:rPr lang="ru-RU" sz="1400" kern="1200"/>
            <a:t>т»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10. ООО «</a:t>
          </a:r>
          <a:r>
            <a:rPr lang="ru-RU" sz="1400" kern="1200" dirty="0" err="1"/>
            <a:t>Сорбон</a:t>
          </a:r>
          <a:r>
            <a:rPr lang="ru-RU" sz="1400" kern="1200" dirty="0"/>
            <a:t> На</a:t>
          </a:r>
          <a:r>
            <a:rPr lang="tg-Cyrl-TJ" sz="1400" kern="1200" dirty="0"/>
            <a:t>қ</a:t>
          </a:r>
          <a:r>
            <a:rPr lang="ru-RU" sz="1400" kern="1200" dirty="0"/>
            <a:t>ли</a:t>
          </a:r>
          <a:r>
            <a:rPr lang="tg-Cyrl-TJ" sz="1400" kern="1200" dirty="0"/>
            <a:t>ё</a:t>
          </a:r>
          <a:r>
            <a:rPr lang="ru-RU" sz="1400" kern="1200" dirty="0"/>
            <a:t>т»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g-Cyrl-TJ" sz="1400" kern="1200" dirty="0"/>
            <a:t>11. Торгово-промышленная палата РТ (ТПП РТ)</a:t>
          </a:r>
          <a:endParaRPr lang="ru-RU" sz="1400" kern="1200" dirty="0"/>
        </a:p>
      </dsp:txBody>
      <dsp:txXfrm>
        <a:off x="0" y="338589"/>
        <a:ext cx="5181600" cy="3880800"/>
      </dsp:txXfrm>
    </dsp:sp>
    <dsp:sp modelId="{8C84F982-7A50-4F82-86AB-74D107B987BD}">
      <dsp:nvSpPr>
        <dsp:cNvPr id="0" name=""/>
        <dsp:cNvSpPr/>
      </dsp:nvSpPr>
      <dsp:spPr>
        <a:xfrm>
          <a:off x="259080" y="131949"/>
          <a:ext cx="3627120" cy="413280"/>
        </a:xfrm>
        <a:prstGeom prst="roundRect">
          <a:avLst/>
        </a:prstGeom>
        <a:solidFill>
          <a:srgbClr val="69B1D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097" tIns="0" rIns="13709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ЧЛЕНЫ КОМИТЕТА</a:t>
          </a:r>
        </a:p>
      </dsp:txBody>
      <dsp:txXfrm>
        <a:off x="279255" y="152124"/>
        <a:ext cx="3586770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36E1A-691F-48DB-8AFB-29E547228069}">
      <dsp:nvSpPr>
        <dsp:cNvPr id="0" name=""/>
        <dsp:cNvSpPr/>
      </dsp:nvSpPr>
      <dsp:spPr>
        <a:xfrm>
          <a:off x="576581" y="1342"/>
          <a:ext cx="8687692" cy="789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b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/>
            <a:t>Цель</a:t>
          </a:r>
        </a:p>
      </dsp:txBody>
      <dsp:txXfrm>
        <a:off x="576581" y="1342"/>
        <a:ext cx="8687692" cy="789790"/>
      </dsp:txXfrm>
    </dsp:sp>
    <dsp:sp modelId="{95CA51CE-D65F-4D9F-97BA-7F95197689DB}">
      <dsp:nvSpPr>
        <dsp:cNvPr id="0" name=""/>
        <dsp:cNvSpPr/>
      </dsp:nvSpPr>
      <dsp:spPr>
        <a:xfrm>
          <a:off x="576581" y="791132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0EB221-D327-4A1D-BD08-3C96D109A6B5}">
      <dsp:nvSpPr>
        <dsp:cNvPr id="0" name=""/>
        <dsp:cNvSpPr/>
      </dsp:nvSpPr>
      <dsp:spPr>
        <a:xfrm>
          <a:off x="1797684" y="791132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-519888"/>
            <a:satOff val="-1340"/>
            <a:lumOff val="-905"/>
            <a:alphaOff val="0"/>
          </a:schemeClr>
        </a:solidFill>
        <a:ln w="12700" cap="flat" cmpd="sng" algn="ctr">
          <a:solidFill>
            <a:schemeClr val="accent5">
              <a:hueOff val="-519888"/>
              <a:satOff val="-1340"/>
              <a:lumOff val="-9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C11D9-952E-49F9-B81F-B4828F44CD51}">
      <dsp:nvSpPr>
        <dsp:cNvPr id="0" name=""/>
        <dsp:cNvSpPr/>
      </dsp:nvSpPr>
      <dsp:spPr>
        <a:xfrm>
          <a:off x="3019753" y="791132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-1039776"/>
            <a:satOff val="-2680"/>
            <a:lumOff val="-1810"/>
            <a:alphaOff val="0"/>
          </a:schemeClr>
        </a:solidFill>
        <a:ln w="12700" cap="flat" cmpd="sng" algn="ctr">
          <a:solidFill>
            <a:schemeClr val="accent5">
              <a:hueOff val="-1039776"/>
              <a:satOff val="-2680"/>
              <a:lumOff val="-18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747893-3FF2-48B7-91FB-3873A89CE605}">
      <dsp:nvSpPr>
        <dsp:cNvPr id="0" name=""/>
        <dsp:cNvSpPr/>
      </dsp:nvSpPr>
      <dsp:spPr>
        <a:xfrm>
          <a:off x="4240857" y="791132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-1559664"/>
            <a:satOff val="-4020"/>
            <a:lumOff val="-2715"/>
            <a:alphaOff val="0"/>
          </a:schemeClr>
        </a:solidFill>
        <a:ln w="12700" cap="flat" cmpd="sng" algn="ctr">
          <a:solidFill>
            <a:schemeClr val="accent5">
              <a:hueOff val="-1559664"/>
              <a:satOff val="-4020"/>
              <a:lumOff val="-27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983081-F95E-47BD-AB96-370F8DEB8D10}">
      <dsp:nvSpPr>
        <dsp:cNvPr id="0" name=""/>
        <dsp:cNvSpPr/>
      </dsp:nvSpPr>
      <dsp:spPr>
        <a:xfrm>
          <a:off x="5462926" y="791132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-2079552"/>
            <a:satOff val="-5360"/>
            <a:lumOff val="-3620"/>
            <a:alphaOff val="0"/>
          </a:schemeClr>
        </a:solidFill>
        <a:ln w="12700" cap="flat" cmpd="sng" algn="ctr">
          <a:solidFill>
            <a:schemeClr val="accent5">
              <a:hueOff val="-2079552"/>
              <a:satOff val="-5360"/>
              <a:lumOff val="-362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BB65D0-E361-4D2D-BA2E-7DBF8FBF7ACC}">
      <dsp:nvSpPr>
        <dsp:cNvPr id="0" name=""/>
        <dsp:cNvSpPr/>
      </dsp:nvSpPr>
      <dsp:spPr>
        <a:xfrm>
          <a:off x="6684029" y="791132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-2599440"/>
            <a:satOff val="-6700"/>
            <a:lumOff val="-4525"/>
            <a:alphaOff val="0"/>
          </a:schemeClr>
        </a:solidFill>
        <a:ln w="12700" cap="flat" cmpd="sng" algn="ctr">
          <a:solidFill>
            <a:schemeClr val="accent5">
              <a:hueOff val="-2599440"/>
              <a:satOff val="-6700"/>
              <a:lumOff val="-45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CE6F82-6414-4C28-B0F1-F0633C057EEE}">
      <dsp:nvSpPr>
        <dsp:cNvPr id="0" name=""/>
        <dsp:cNvSpPr/>
      </dsp:nvSpPr>
      <dsp:spPr>
        <a:xfrm>
          <a:off x="7906098" y="791132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-3119328"/>
            <a:satOff val="-8040"/>
            <a:lumOff val="-5430"/>
            <a:alphaOff val="0"/>
          </a:schemeClr>
        </a:solidFill>
        <a:ln w="12700" cap="flat" cmpd="sng" algn="ctr">
          <a:solidFill>
            <a:schemeClr val="accent5">
              <a:hueOff val="-3119328"/>
              <a:satOff val="-8040"/>
              <a:lumOff val="-54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16EAB-B713-4E46-996F-673B8B6822DF}">
      <dsp:nvSpPr>
        <dsp:cNvPr id="0" name=""/>
        <dsp:cNvSpPr/>
      </dsp:nvSpPr>
      <dsp:spPr>
        <a:xfrm>
          <a:off x="576581" y="952015"/>
          <a:ext cx="8800632" cy="12870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Создать профессиональную площадку для демонстрации современных технологий, оборудования и услуг в сфере транспорта и логистики, развития деловых контактов, привлечения инвестиций и обмена опытом между представителями бизнеса, государственных структур и международных организаций.</a:t>
          </a:r>
        </a:p>
      </dsp:txBody>
      <dsp:txXfrm>
        <a:off x="576581" y="952015"/>
        <a:ext cx="8800632" cy="1287065"/>
      </dsp:txXfrm>
    </dsp:sp>
    <dsp:sp modelId="{26F313E5-7BDD-4832-9D4C-4221140CAC2E}">
      <dsp:nvSpPr>
        <dsp:cNvPr id="0" name=""/>
        <dsp:cNvSpPr/>
      </dsp:nvSpPr>
      <dsp:spPr>
        <a:xfrm>
          <a:off x="576581" y="2489736"/>
          <a:ext cx="8687692" cy="789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b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/>
            <a:t>Задачи</a:t>
          </a:r>
        </a:p>
      </dsp:txBody>
      <dsp:txXfrm>
        <a:off x="576581" y="2489736"/>
        <a:ext cx="8687692" cy="789790"/>
      </dsp:txXfrm>
    </dsp:sp>
    <dsp:sp modelId="{3D453FDC-91B9-4EF4-812D-B671AC9A0880}">
      <dsp:nvSpPr>
        <dsp:cNvPr id="0" name=""/>
        <dsp:cNvSpPr/>
      </dsp:nvSpPr>
      <dsp:spPr>
        <a:xfrm>
          <a:off x="576581" y="3279526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-3639215"/>
            <a:satOff val="-9379"/>
            <a:lumOff val="-6335"/>
            <a:alphaOff val="0"/>
          </a:schemeClr>
        </a:solidFill>
        <a:ln w="12700" cap="flat" cmpd="sng" algn="ctr">
          <a:solidFill>
            <a:schemeClr val="accent5">
              <a:hueOff val="-3639215"/>
              <a:satOff val="-9379"/>
              <a:lumOff val="-63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436D9-4D1F-4304-A598-1C17C3670788}">
      <dsp:nvSpPr>
        <dsp:cNvPr id="0" name=""/>
        <dsp:cNvSpPr/>
      </dsp:nvSpPr>
      <dsp:spPr>
        <a:xfrm>
          <a:off x="1797684" y="3279526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-4159103"/>
            <a:satOff val="-10719"/>
            <a:lumOff val="-7240"/>
            <a:alphaOff val="0"/>
          </a:schemeClr>
        </a:solidFill>
        <a:ln w="12700" cap="flat" cmpd="sng" algn="ctr">
          <a:solidFill>
            <a:schemeClr val="accent5">
              <a:hueOff val="-4159103"/>
              <a:satOff val="-10719"/>
              <a:lumOff val="-72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A9925C-F6B3-4D7D-B8EE-C0ED0AFD2FCF}">
      <dsp:nvSpPr>
        <dsp:cNvPr id="0" name=""/>
        <dsp:cNvSpPr/>
      </dsp:nvSpPr>
      <dsp:spPr>
        <a:xfrm>
          <a:off x="3019753" y="3279526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-4678991"/>
            <a:satOff val="-12059"/>
            <a:lumOff val="-8145"/>
            <a:alphaOff val="0"/>
          </a:schemeClr>
        </a:solidFill>
        <a:ln w="12700" cap="flat" cmpd="sng" algn="ctr">
          <a:solidFill>
            <a:schemeClr val="accent5">
              <a:hueOff val="-4678991"/>
              <a:satOff val="-12059"/>
              <a:lumOff val="-81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5DF956-238E-4470-BCA6-F8D8E2FAD2C5}">
      <dsp:nvSpPr>
        <dsp:cNvPr id="0" name=""/>
        <dsp:cNvSpPr/>
      </dsp:nvSpPr>
      <dsp:spPr>
        <a:xfrm>
          <a:off x="4240857" y="3279526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-5198879"/>
            <a:satOff val="-13399"/>
            <a:lumOff val="-9050"/>
            <a:alphaOff val="0"/>
          </a:schemeClr>
        </a:solidFill>
        <a:ln w="12700" cap="flat" cmpd="sng" algn="ctr">
          <a:solidFill>
            <a:schemeClr val="accent5">
              <a:hueOff val="-5198879"/>
              <a:satOff val="-13399"/>
              <a:lumOff val="-905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48C402-53E7-46F3-8370-F5B3253D2876}">
      <dsp:nvSpPr>
        <dsp:cNvPr id="0" name=""/>
        <dsp:cNvSpPr/>
      </dsp:nvSpPr>
      <dsp:spPr>
        <a:xfrm>
          <a:off x="5462926" y="3279526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-5718767"/>
            <a:satOff val="-14739"/>
            <a:lumOff val="-9955"/>
            <a:alphaOff val="0"/>
          </a:schemeClr>
        </a:solidFill>
        <a:ln w="12700" cap="flat" cmpd="sng" algn="ctr">
          <a:solidFill>
            <a:schemeClr val="accent5">
              <a:hueOff val="-5718767"/>
              <a:satOff val="-14739"/>
              <a:lumOff val="-99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9F450D-C4F8-4B00-8D35-BD3412DC2084}">
      <dsp:nvSpPr>
        <dsp:cNvPr id="0" name=""/>
        <dsp:cNvSpPr/>
      </dsp:nvSpPr>
      <dsp:spPr>
        <a:xfrm>
          <a:off x="6684029" y="3279526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-6238655"/>
            <a:satOff val="-16079"/>
            <a:lumOff val="-10860"/>
            <a:alphaOff val="0"/>
          </a:schemeClr>
        </a:solidFill>
        <a:ln w="12700" cap="flat" cmpd="sng" algn="ctr">
          <a:solidFill>
            <a:schemeClr val="accent5">
              <a:hueOff val="-6238655"/>
              <a:satOff val="-16079"/>
              <a:lumOff val="-108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E38A39-4497-4186-98F9-1180FE3560A5}">
      <dsp:nvSpPr>
        <dsp:cNvPr id="0" name=""/>
        <dsp:cNvSpPr/>
      </dsp:nvSpPr>
      <dsp:spPr>
        <a:xfrm>
          <a:off x="7906098" y="3279526"/>
          <a:ext cx="2032920" cy="1608832"/>
        </a:xfrm>
        <a:prstGeom prst="chevron">
          <a:avLst>
            <a:gd name="adj" fmla="val 7061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8E0199-86AB-4E28-9642-52F0BFA8670D}">
      <dsp:nvSpPr>
        <dsp:cNvPr id="0" name=""/>
        <dsp:cNvSpPr/>
      </dsp:nvSpPr>
      <dsp:spPr>
        <a:xfrm>
          <a:off x="576581" y="3409024"/>
          <a:ext cx="8800632" cy="13498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ru-RU" sz="1400" kern="1200" dirty="0"/>
            <a:t>Представление инновационных решений в транспортной и логистической отрасли.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ru-RU" sz="1400" kern="1200"/>
            <a:t>Развитие международного и регионального сотрудничества.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ru-RU" sz="1400" kern="1200"/>
            <a:t>Демонстрация инвестиционного потенциала транспортных коридоров.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ru-RU" sz="1400" kern="1200"/>
            <a:t>Поддержка цифровизации и внедрения современных технологий.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ru-RU" sz="1400" kern="1200" dirty="0"/>
            <a:t>Создание условий для заключения партнерских соглашений и контрактов.</a:t>
          </a:r>
        </a:p>
      </dsp:txBody>
      <dsp:txXfrm>
        <a:off x="576581" y="3409024"/>
        <a:ext cx="8800632" cy="13498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A45203-19A3-41C8-BD4A-D1186A699878}">
      <dsp:nvSpPr>
        <dsp:cNvPr id="0" name=""/>
        <dsp:cNvSpPr/>
      </dsp:nvSpPr>
      <dsp:spPr>
        <a:xfrm>
          <a:off x="0" y="100764"/>
          <a:ext cx="5157787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Транспортно-логистические компании.</a:t>
          </a:r>
        </a:p>
      </dsp:txBody>
      <dsp:txXfrm>
        <a:off x="17563" y="118327"/>
        <a:ext cx="5122661" cy="324648"/>
      </dsp:txXfrm>
    </dsp:sp>
    <dsp:sp modelId="{277C2CC1-C8B1-465D-9DD1-32EB68415520}">
      <dsp:nvSpPr>
        <dsp:cNvPr id="0" name=""/>
        <dsp:cNvSpPr/>
      </dsp:nvSpPr>
      <dsp:spPr>
        <a:xfrm>
          <a:off x="0" y="503739"/>
          <a:ext cx="5157787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Грузоперевозчики и экспедиторские организации.</a:t>
          </a:r>
        </a:p>
      </dsp:txBody>
      <dsp:txXfrm>
        <a:off x="17563" y="521302"/>
        <a:ext cx="5122661" cy="324648"/>
      </dsp:txXfrm>
    </dsp:sp>
    <dsp:sp modelId="{739A750F-FD49-477A-9415-25B31F7A9CB9}">
      <dsp:nvSpPr>
        <dsp:cNvPr id="0" name=""/>
        <dsp:cNvSpPr/>
      </dsp:nvSpPr>
      <dsp:spPr>
        <a:xfrm>
          <a:off x="0" y="906714"/>
          <a:ext cx="5157787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Производители коммерческого транспорта и спецтехники.</a:t>
          </a:r>
        </a:p>
      </dsp:txBody>
      <dsp:txXfrm>
        <a:off x="17563" y="924277"/>
        <a:ext cx="5122661" cy="324648"/>
      </dsp:txXfrm>
    </dsp:sp>
    <dsp:sp modelId="{60024827-26A7-4271-909B-78F2735815B3}">
      <dsp:nvSpPr>
        <dsp:cNvPr id="0" name=""/>
        <dsp:cNvSpPr/>
      </dsp:nvSpPr>
      <dsp:spPr>
        <a:xfrm>
          <a:off x="0" y="1309689"/>
          <a:ext cx="5157787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Железнодорожные, авиационные и морские перевозчики.</a:t>
          </a:r>
        </a:p>
      </dsp:txBody>
      <dsp:txXfrm>
        <a:off x="17563" y="1327252"/>
        <a:ext cx="5122661" cy="324648"/>
      </dsp:txXfrm>
    </dsp:sp>
    <dsp:sp modelId="{13420F63-D42F-440D-AB4D-EFEFB9F00419}">
      <dsp:nvSpPr>
        <dsp:cNvPr id="0" name=""/>
        <dsp:cNvSpPr/>
      </dsp:nvSpPr>
      <dsp:spPr>
        <a:xfrm>
          <a:off x="0" y="1712664"/>
          <a:ext cx="5157787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Портовые и терминальные операторы.</a:t>
          </a:r>
        </a:p>
      </dsp:txBody>
      <dsp:txXfrm>
        <a:off x="17563" y="1730227"/>
        <a:ext cx="5122661" cy="324648"/>
      </dsp:txXfrm>
    </dsp:sp>
    <dsp:sp modelId="{F72336EB-F595-4695-B565-3F9E641A1A5C}">
      <dsp:nvSpPr>
        <dsp:cNvPr id="0" name=""/>
        <dsp:cNvSpPr/>
      </dsp:nvSpPr>
      <dsp:spPr>
        <a:xfrm>
          <a:off x="0" y="2115639"/>
          <a:ext cx="5157787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Таможенные и складские операторы.</a:t>
          </a:r>
        </a:p>
      </dsp:txBody>
      <dsp:txXfrm>
        <a:off x="17563" y="2133202"/>
        <a:ext cx="5122661" cy="324648"/>
      </dsp:txXfrm>
    </dsp:sp>
    <dsp:sp modelId="{C0ED67D7-98C9-47C3-B7D3-BC5CBF15D8E5}">
      <dsp:nvSpPr>
        <dsp:cNvPr id="0" name=""/>
        <dsp:cNvSpPr/>
      </dsp:nvSpPr>
      <dsp:spPr>
        <a:xfrm>
          <a:off x="0" y="2518614"/>
          <a:ext cx="5157787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Государственные органы.</a:t>
          </a:r>
        </a:p>
      </dsp:txBody>
      <dsp:txXfrm>
        <a:off x="17563" y="2536177"/>
        <a:ext cx="5122661" cy="324648"/>
      </dsp:txXfrm>
    </dsp:sp>
    <dsp:sp modelId="{A2BFFF21-3943-43F8-AEF3-625C6C74513D}">
      <dsp:nvSpPr>
        <dsp:cNvPr id="0" name=""/>
        <dsp:cNvSpPr/>
      </dsp:nvSpPr>
      <dsp:spPr>
        <a:xfrm>
          <a:off x="0" y="2921589"/>
          <a:ext cx="5157787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Инвесторы и финансовые институты.</a:t>
          </a:r>
        </a:p>
      </dsp:txBody>
      <dsp:txXfrm>
        <a:off x="17563" y="2939152"/>
        <a:ext cx="5122661" cy="324648"/>
      </dsp:txXfrm>
    </dsp:sp>
    <dsp:sp modelId="{58237A80-A942-4D04-ABC4-9294F35D8B89}">
      <dsp:nvSpPr>
        <dsp:cNvPr id="0" name=""/>
        <dsp:cNvSpPr/>
      </dsp:nvSpPr>
      <dsp:spPr>
        <a:xfrm>
          <a:off x="0" y="3324564"/>
          <a:ext cx="5157787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Производственные и торговые компании.</a:t>
          </a:r>
        </a:p>
      </dsp:txBody>
      <dsp:txXfrm>
        <a:off x="17563" y="3342127"/>
        <a:ext cx="5122661" cy="324648"/>
      </dsp:txXfrm>
    </dsp:sp>
    <dsp:sp modelId="{657F3A92-A1F6-4A14-90A2-CCC1EF92086E}">
      <dsp:nvSpPr>
        <dsp:cNvPr id="0" name=""/>
        <dsp:cNvSpPr/>
      </dsp:nvSpPr>
      <dsp:spPr>
        <a:xfrm>
          <a:off x="0" y="3727539"/>
          <a:ext cx="5157787" cy="3597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Представители научных организаций и профильных вузов.</a:t>
          </a:r>
        </a:p>
      </dsp:txBody>
      <dsp:txXfrm>
        <a:off x="17563" y="3745102"/>
        <a:ext cx="5122661" cy="3246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B8EE5-1167-45A4-BC67-50803FF9CA74}">
      <dsp:nvSpPr>
        <dsp:cNvPr id="0" name=""/>
        <dsp:cNvSpPr/>
      </dsp:nvSpPr>
      <dsp:spPr>
        <a:xfrm>
          <a:off x="0" y="923"/>
          <a:ext cx="4936833" cy="43697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Автомобильные грузоперевозки.</a:t>
          </a:r>
        </a:p>
      </dsp:txBody>
      <dsp:txXfrm>
        <a:off x="21331" y="22254"/>
        <a:ext cx="4894171" cy="394314"/>
      </dsp:txXfrm>
    </dsp:sp>
    <dsp:sp modelId="{62ED888E-2069-4E88-A31A-7842D264BC35}">
      <dsp:nvSpPr>
        <dsp:cNvPr id="0" name=""/>
        <dsp:cNvSpPr/>
      </dsp:nvSpPr>
      <dsp:spPr>
        <a:xfrm>
          <a:off x="0" y="469580"/>
          <a:ext cx="4936833" cy="43697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Железнодорожная логистика.</a:t>
          </a:r>
        </a:p>
      </dsp:txBody>
      <dsp:txXfrm>
        <a:off x="21331" y="490911"/>
        <a:ext cx="4894171" cy="394314"/>
      </dsp:txXfrm>
    </dsp:sp>
    <dsp:sp modelId="{059F2A48-AF8B-40D6-9D53-6867050C851C}">
      <dsp:nvSpPr>
        <dsp:cNvPr id="0" name=""/>
        <dsp:cNvSpPr/>
      </dsp:nvSpPr>
      <dsp:spPr>
        <a:xfrm>
          <a:off x="0" y="938237"/>
          <a:ext cx="4936833" cy="43697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Авиационные грузовые перевозки.</a:t>
          </a:r>
        </a:p>
      </dsp:txBody>
      <dsp:txXfrm>
        <a:off x="21331" y="959568"/>
        <a:ext cx="4894171" cy="394314"/>
      </dsp:txXfrm>
    </dsp:sp>
    <dsp:sp modelId="{7926D5E9-5348-4D31-8D6E-2EE9CCFFB782}">
      <dsp:nvSpPr>
        <dsp:cNvPr id="0" name=""/>
        <dsp:cNvSpPr/>
      </dsp:nvSpPr>
      <dsp:spPr>
        <a:xfrm>
          <a:off x="0" y="1406893"/>
          <a:ext cx="4936833" cy="43697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Мультимодальная логистика.</a:t>
          </a:r>
        </a:p>
      </dsp:txBody>
      <dsp:txXfrm>
        <a:off x="21331" y="1428224"/>
        <a:ext cx="4894171" cy="394314"/>
      </dsp:txXfrm>
    </dsp:sp>
    <dsp:sp modelId="{F9E55795-77FE-43F0-AE08-48698F2DA425}">
      <dsp:nvSpPr>
        <dsp:cNvPr id="0" name=""/>
        <dsp:cNvSpPr/>
      </dsp:nvSpPr>
      <dsp:spPr>
        <a:xfrm>
          <a:off x="0" y="1875550"/>
          <a:ext cx="4936833" cy="43697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Складская логистика и автоматизация.</a:t>
          </a:r>
        </a:p>
      </dsp:txBody>
      <dsp:txXfrm>
        <a:off x="21331" y="1896881"/>
        <a:ext cx="4894171" cy="394314"/>
      </dsp:txXfrm>
    </dsp:sp>
    <dsp:sp modelId="{8ECB6AAA-0C92-4A72-9AB6-0E67234D6669}">
      <dsp:nvSpPr>
        <dsp:cNvPr id="0" name=""/>
        <dsp:cNvSpPr/>
      </dsp:nvSpPr>
      <dsp:spPr>
        <a:xfrm>
          <a:off x="0" y="2344207"/>
          <a:ext cx="4936833" cy="43697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Цифровые технологии, искусственный интеллект и системы управления перевозками.</a:t>
          </a:r>
        </a:p>
      </dsp:txBody>
      <dsp:txXfrm>
        <a:off x="21331" y="2365538"/>
        <a:ext cx="4894171" cy="394314"/>
      </dsp:txXfrm>
    </dsp:sp>
    <dsp:sp modelId="{8C3AB4EC-D8F9-4C65-B925-5AF419065397}">
      <dsp:nvSpPr>
        <dsp:cNvPr id="0" name=""/>
        <dsp:cNvSpPr/>
      </dsp:nvSpPr>
      <dsp:spPr>
        <a:xfrm>
          <a:off x="0" y="2812864"/>
          <a:ext cx="4936833" cy="43697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Электротранспорт и экологически устойчивые перевозки.</a:t>
          </a:r>
        </a:p>
      </dsp:txBody>
      <dsp:txXfrm>
        <a:off x="21331" y="2834195"/>
        <a:ext cx="4894171" cy="394314"/>
      </dsp:txXfrm>
    </dsp:sp>
    <dsp:sp modelId="{2786C97A-506F-435B-AE36-AC6828CE744F}">
      <dsp:nvSpPr>
        <dsp:cNvPr id="0" name=""/>
        <dsp:cNvSpPr/>
      </dsp:nvSpPr>
      <dsp:spPr>
        <a:xfrm>
          <a:off x="0" y="3281520"/>
          <a:ext cx="4936833" cy="43697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Страхование, финансирование и лизинг.</a:t>
          </a:r>
        </a:p>
      </dsp:txBody>
      <dsp:txXfrm>
        <a:off x="21331" y="3302851"/>
        <a:ext cx="4894171" cy="394314"/>
      </dsp:txXfrm>
    </dsp:sp>
    <dsp:sp modelId="{4D593BC6-602D-4CF5-9AEE-A0E18B49E3FB}">
      <dsp:nvSpPr>
        <dsp:cNvPr id="0" name=""/>
        <dsp:cNvSpPr/>
      </dsp:nvSpPr>
      <dsp:spPr>
        <a:xfrm>
          <a:off x="0" y="3750177"/>
          <a:ext cx="4936833" cy="43697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Международные транспортные коридоры и транзитный потенциал.</a:t>
          </a:r>
        </a:p>
      </dsp:txBody>
      <dsp:txXfrm>
        <a:off x="21331" y="3771508"/>
        <a:ext cx="4894171" cy="3943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99A48-6B77-4B0A-A3AE-B0756716C42F}">
      <dsp:nvSpPr>
        <dsp:cNvPr id="0" name=""/>
        <dsp:cNvSpPr/>
      </dsp:nvSpPr>
      <dsp:spPr>
        <a:xfrm>
          <a:off x="0" y="777092"/>
          <a:ext cx="5157787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Международный транспортно-логистический форум.</a:t>
          </a:r>
        </a:p>
      </dsp:txBody>
      <dsp:txXfrm>
        <a:off x="19904" y="796996"/>
        <a:ext cx="5117979" cy="367937"/>
      </dsp:txXfrm>
    </dsp:sp>
    <dsp:sp modelId="{40D13164-B10E-42B9-BA67-50F48FD89364}">
      <dsp:nvSpPr>
        <dsp:cNvPr id="0" name=""/>
        <dsp:cNvSpPr/>
      </dsp:nvSpPr>
      <dsp:spPr>
        <a:xfrm>
          <a:off x="0" y="1233797"/>
          <a:ext cx="5157787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Панельные дискуссии.</a:t>
          </a:r>
        </a:p>
      </dsp:txBody>
      <dsp:txXfrm>
        <a:off x="19904" y="1253701"/>
        <a:ext cx="5117979" cy="367937"/>
      </dsp:txXfrm>
    </dsp:sp>
    <dsp:sp modelId="{4A94F272-FB84-4A63-BC04-39792FBABE10}">
      <dsp:nvSpPr>
        <dsp:cNvPr id="0" name=""/>
        <dsp:cNvSpPr/>
      </dsp:nvSpPr>
      <dsp:spPr>
        <a:xfrm>
          <a:off x="0" y="1690502"/>
          <a:ext cx="5157787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B2B-переговоры.</a:t>
          </a:r>
        </a:p>
      </dsp:txBody>
      <dsp:txXfrm>
        <a:off x="19904" y="1710406"/>
        <a:ext cx="5117979" cy="367937"/>
      </dsp:txXfrm>
    </dsp:sp>
    <dsp:sp modelId="{1B940D50-0606-4142-9C1D-D1F1D56BAF5C}">
      <dsp:nvSpPr>
        <dsp:cNvPr id="0" name=""/>
        <dsp:cNvSpPr/>
      </dsp:nvSpPr>
      <dsp:spPr>
        <a:xfrm>
          <a:off x="0" y="2147207"/>
          <a:ext cx="5157787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Презентации новых технологий и оборудования.</a:t>
          </a:r>
        </a:p>
      </dsp:txBody>
      <dsp:txXfrm>
        <a:off x="19904" y="2167111"/>
        <a:ext cx="5117979" cy="367937"/>
      </dsp:txXfrm>
    </dsp:sp>
    <dsp:sp modelId="{24AA0A31-A222-4E78-B3EA-854B6E02435A}">
      <dsp:nvSpPr>
        <dsp:cNvPr id="0" name=""/>
        <dsp:cNvSpPr/>
      </dsp:nvSpPr>
      <dsp:spPr>
        <a:xfrm>
          <a:off x="0" y="2603912"/>
          <a:ext cx="5157787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Мастер-классы </a:t>
          </a:r>
        </a:p>
      </dsp:txBody>
      <dsp:txXfrm>
        <a:off x="19904" y="2623816"/>
        <a:ext cx="5117979" cy="367937"/>
      </dsp:txXfrm>
    </dsp:sp>
    <dsp:sp modelId="{C7886A1E-CF02-407F-BF40-CA7CECEF16D3}">
      <dsp:nvSpPr>
        <dsp:cNvPr id="0" name=""/>
        <dsp:cNvSpPr/>
      </dsp:nvSpPr>
      <dsp:spPr>
        <a:xfrm>
          <a:off x="0" y="3060617"/>
          <a:ext cx="5157787" cy="4077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Подписание соглашений о сотрудничестве.</a:t>
          </a:r>
        </a:p>
      </dsp:txBody>
      <dsp:txXfrm>
        <a:off x="19904" y="3080521"/>
        <a:ext cx="5117979" cy="3679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3A49EB-676B-4AED-83F2-ED426B2E6562}">
      <dsp:nvSpPr>
        <dsp:cNvPr id="0" name=""/>
        <dsp:cNvSpPr/>
      </dsp:nvSpPr>
      <dsp:spPr>
        <a:xfrm>
          <a:off x="0" y="14985"/>
          <a:ext cx="5183188" cy="861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Демонстрационные показы техники.</a:t>
          </a:r>
        </a:p>
      </dsp:txBody>
      <dsp:txXfrm>
        <a:off x="42036" y="57021"/>
        <a:ext cx="5099116" cy="777048"/>
      </dsp:txXfrm>
    </dsp:sp>
    <dsp:sp modelId="{12F1D347-1B1A-4C2E-82BD-DE9CFB342610}">
      <dsp:nvSpPr>
        <dsp:cNvPr id="0" name=""/>
        <dsp:cNvSpPr/>
      </dsp:nvSpPr>
      <dsp:spPr>
        <a:xfrm>
          <a:off x="0" y="1008585"/>
          <a:ext cx="5183188" cy="861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Центр деловых встреч.</a:t>
          </a:r>
        </a:p>
      </dsp:txBody>
      <dsp:txXfrm>
        <a:off x="42036" y="1050621"/>
        <a:ext cx="5099116" cy="777048"/>
      </dsp:txXfrm>
    </dsp:sp>
    <dsp:sp modelId="{AE6FE3E8-1458-4AE4-9027-243128678601}">
      <dsp:nvSpPr>
        <dsp:cNvPr id="0" name=""/>
        <dsp:cNvSpPr/>
      </dsp:nvSpPr>
      <dsp:spPr>
        <a:xfrm>
          <a:off x="0" y="2002185"/>
          <a:ext cx="5183188" cy="861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Экскурсии для студентов профильных учебных заведений.</a:t>
          </a:r>
        </a:p>
      </dsp:txBody>
      <dsp:txXfrm>
        <a:off x="42036" y="2044221"/>
        <a:ext cx="5099116" cy="7770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FE1FD8-1CF3-42C8-A9CC-E0051DEF0ABC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328095-6348-48A7-A74F-4DFC62EFBD44}">
      <dsp:nvSpPr>
        <dsp:cNvPr id="0" name=""/>
        <dsp:cNvSpPr/>
      </dsp:nvSpPr>
      <dsp:spPr>
        <a:xfrm>
          <a:off x="0" y="212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Укрепление международного сотрудничества.</a:t>
          </a:r>
        </a:p>
      </dsp:txBody>
      <dsp:txXfrm>
        <a:off x="0" y="2124"/>
        <a:ext cx="10515600" cy="724514"/>
      </dsp:txXfrm>
    </dsp:sp>
    <dsp:sp modelId="{20C6D1FB-6D06-45E6-9137-1DAF2591A232}">
      <dsp:nvSpPr>
        <dsp:cNvPr id="0" name=""/>
        <dsp:cNvSpPr/>
      </dsp:nvSpPr>
      <dsp:spPr>
        <a:xfrm>
          <a:off x="0" y="72663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9816D4-BADA-4D19-B6C7-071B4A73C9B1}">
      <dsp:nvSpPr>
        <dsp:cNvPr id="0" name=""/>
        <dsp:cNvSpPr/>
      </dsp:nvSpPr>
      <dsp:spPr>
        <a:xfrm>
          <a:off x="0" y="72663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Расширение деловых контактов участников.</a:t>
          </a:r>
        </a:p>
      </dsp:txBody>
      <dsp:txXfrm>
        <a:off x="0" y="726639"/>
        <a:ext cx="10515600" cy="724514"/>
      </dsp:txXfrm>
    </dsp:sp>
    <dsp:sp modelId="{0615BFC9-E810-4B18-A2B9-F2B13CC1C6F7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25C005-912A-410A-9181-A6DBD925F733}">
      <dsp:nvSpPr>
        <dsp:cNvPr id="0" name=""/>
        <dsp:cNvSpPr/>
      </dsp:nvSpPr>
      <dsp:spPr>
        <a:xfrm>
          <a:off x="0" y="145115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Заключение новых коммерческих контрактов.</a:t>
          </a:r>
        </a:p>
      </dsp:txBody>
      <dsp:txXfrm>
        <a:off x="0" y="1451154"/>
        <a:ext cx="10515600" cy="724514"/>
      </dsp:txXfrm>
    </dsp:sp>
    <dsp:sp modelId="{79096346-1E75-4117-90ED-9CF7D6A0E4D7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BC0261-A753-4AAA-BDA0-50FB950B0D69}">
      <dsp:nvSpPr>
        <dsp:cNvPr id="0" name=""/>
        <dsp:cNvSpPr/>
      </dsp:nvSpPr>
      <dsp:spPr>
        <a:xfrm>
          <a:off x="0" y="217566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Привлечение инвестиций в транспортно-логистическую инфраструктуру.</a:t>
          </a:r>
        </a:p>
      </dsp:txBody>
      <dsp:txXfrm>
        <a:off x="0" y="2175669"/>
        <a:ext cx="10515600" cy="724514"/>
      </dsp:txXfrm>
    </dsp:sp>
    <dsp:sp modelId="{BAED9E49-2108-473F-A8E3-69B0EE371DC2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226555-CF8A-46C2-A572-A5CB730CF2EE}">
      <dsp:nvSpPr>
        <dsp:cNvPr id="0" name=""/>
        <dsp:cNvSpPr/>
      </dsp:nvSpPr>
      <dsp:spPr>
        <a:xfrm>
          <a:off x="0" y="2900183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Продвижение современных технологий и цифровых решений.</a:t>
          </a:r>
        </a:p>
      </dsp:txBody>
      <dsp:txXfrm>
        <a:off x="0" y="2900183"/>
        <a:ext cx="10515600" cy="724514"/>
      </dsp:txXfrm>
    </dsp:sp>
    <dsp:sp modelId="{909CD800-51A6-4BE1-A1EA-DAD3688B5437}">
      <dsp:nvSpPr>
        <dsp:cNvPr id="0" name=""/>
        <dsp:cNvSpPr/>
      </dsp:nvSpPr>
      <dsp:spPr>
        <a:xfrm>
          <a:off x="0" y="362469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8EF6BC-9003-45B4-8491-E53E98D3696A}">
      <dsp:nvSpPr>
        <dsp:cNvPr id="0" name=""/>
        <dsp:cNvSpPr/>
      </dsp:nvSpPr>
      <dsp:spPr>
        <a:xfrm>
          <a:off x="0" y="3624698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Повышение конкурентоспособности транспортно-логистической отрасли региона.</a:t>
          </a:r>
        </a:p>
      </dsp:txBody>
      <dsp:txXfrm>
        <a:off x="0" y="3624698"/>
        <a:ext cx="10515600" cy="724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C3394-10F2-46CB-BED9-B8FB130AC15B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2E26D-B083-4999-B376-2CCC42F55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426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2E26D-B083-4999-B376-2CCC42F552D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188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2E26D-B083-4999-B376-2CCC42F552D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950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2E26D-B083-4999-B376-2CCC42F552D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016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2E26D-B083-4999-B376-2CCC42F552D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740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2E26D-B083-4999-B376-2CCC42F552D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835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2E26D-B083-4999-B376-2CCC42F552D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830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2E26D-B083-4999-B376-2CCC42F552D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05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2E26D-B083-4999-B376-2CCC42F552D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97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2E26D-B083-4999-B376-2CCC42F552D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528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63FA14-9F48-429F-950A-3FA7AE029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BAA389-1529-44F3-9EF9-B3C4495EA3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2353D4-996E-4D1A-A1CE-311047431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3A9-BE60-459B-9FB1-AC99962F986E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F48F60-21B1-4F21-9933-8AF27991D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EFDEE5-5A7B-469B-8A31-256CC7CB2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C43C1-7232-4810-BE83-CC0CDF06D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610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80D3B-1D5B-4545-972F-A3D50D0FD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E07D832-7E12-4183-B26E-29CD53A479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63AE7E-94B3-43A1-B25E-3FD8CE65A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3A9-BE60-459B-9FB1-AC99962F986E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23CC2C-6F55-4EB5-9448-BFF28B797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A65C4D-D77C-4E73-8F3F-9F64A6D2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C43C1-7232-4810-BE83-CC0CDF06D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32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F70FE42-B759-46B3-BB5E-F866B9EDC7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CF29A3E-72A9-4EEE-8D52-595942A16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EF3D02-3B6B-4B63-8CF1-E88133345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3A9-BE60-459B-9FB1-AC99962F986E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4E89A9-C74F-4695-92A3-EB39AAEAE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666DFC-6760-46FC-A111-CD807C21E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C43C1-7232-4810-BE83-CC0CDF06D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977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4DACA9-BC01-4034-BA98-E58DC1BC9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3BDD45-B9F1-417E-AE8D-2A9E13D28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E59672-9C91-4B9F-AA53-A7BC46852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3A9-BE60-459B-9FB1-AC99962F986E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30577-CA02-415A-AA4A-6ABE3A730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A1F44A-079B-471F-9F5F-919FE6629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C43C1-7232-4810-BE83-CC0CDF06D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349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D26BAF-76AE-4CF9-BCB0-05F96E598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69197A-9797-4DE4-8D7D-3EAFB24B7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0E9AB-D4F1-4150-A15F-EEDEE579E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3A9-BE60-459B-9FB1-AC99962F986E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5920D8-3D09-41B3-91BC-BA2AE00A5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C03260-9818-4397-B93F-126074BF0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C43C1-7232-4810-BE83-CC0CDF06D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704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EFDACA-97F4-4005-A975-6EE1AFF35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D2C705-FA22-43B7-8A01-93DD53A7FA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C21BEE-A3F5-46C5-86E4-C20D72E4CC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CC872A-A897-4D04-854C-B52FAA7DD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3A9-BE60-459B-9FB1-AC99962F986E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8C4A9AF-AD7F-4225-945D-B6E20B88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1F52B6-11C6-4B57-8F86-4BDD6BAD3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C43C1-7232-4810-BE83-CC0CDF06D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940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90CEC-8C16-4AFA-A3E9-3C8BE3B69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35A553-DB7E-46A7-BAE7-FD8CED523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301846-878E-4201-A09E-24452F414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49218BF-671D-41D6-80BE-B273EEDD8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0F53ABA-BD16-4569-AB3A-04EF9E4874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74090A6-D914-4B2A-A4BC-94A1E55F4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3A9-BE60-459B-9FB1-AC99962F986E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769A041-2FA1-426D-9063-6D2097CC0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4A58A26-CBDB-4BAB-8BD0-4B827F936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C43C1-7232-4810-BE83-CC0CDF06D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657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3FA8E0-4F1F-40E8-A7F2-1A016A4BD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472C37F-5E7C-4224-97C0-70F89FF11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3A9-BE60-459B-9FB1-AC99962F986E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90537F4-55C4-475F-90A9-31574E1CD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5EEA502-C7E7-444F-9E14-5C11B38AD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C43C1-7232-4810-BE83-CC0CDF06D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57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B1BE9C-9664-412A-94D5-70859369D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3A9-BE60-459B-9FB1-AC99962F986E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544369E-47B9-41AE-85D0-9A073AB13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7C765F9-505C-4EBB-8D9D-CA3080655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C43C1-7232-4810-BE83-CC0CDF06D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840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46206-34E6-4B01-AADB-58E13581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E26CD0-8696-4EDB-845B-EC84D2005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CC7C511-FC35-4FD7-995C-F847CF6E6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281E70-58A2-4951-A965-903906EA6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3A9-BE60-459B-9FB1-AC99962F986E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6DD730-FB95-47F6-8552-D6031868C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6B48120-5FFB-4519-8103-B9F9A3A45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C43C1-7232-4810-BE83-CC0CDF06D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02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6D2D0C-85ED-4572-8A51-3CC5AF84B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1289E8A-0BD4-453B-A1FB-5B6054C0B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5E3049-38E3-4780-8A9F-E51E421BFD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6EF75-98CC-481D-934D-2C757E4F9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303A9-BE60-459B-9FB1-AC99962F986E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6461A4-9BA9-4893-B34E-3B0339577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E755A5-18F4-4DC2-87FE-A770B506E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C43C1-7232-4810-BE83-CC0CDF06D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69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8FA16-E844-4D3C-81C8-23636EE3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4E9F39-8DCC-4D9A-A6FE-5FF311FD6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6C4596-FCCE-486C-94FA-9268B68982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303A9-BE60-459B-9FB1-AC99962F986E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963DEF-3A42-4156-9F20-D51F5B1B8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3A0625-1DD9-4370-8B77-8BF538CA3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C43C1-7232-4810-BE83-CC0CDF06D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940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1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79B51C-4139-479E-8A6B-017F8608D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26096"/>
            <a:ext cx="9144000" cy="712433"/>
          </a:xfrm>
        </p:spPr>
        <p:txBody>
          <a:bodyPr>
            <a:normAutofit fontScale="92500" lnSpcReduction="20000"/>
          </a:bodyPr>
          <a:lstStyle/>
          <a:p>
            <a:r>
              <a:rPr lang="tg-Cyrl-TJ" dirty="0">
                <a:solidFill>
                  <a:schemeClr val="accent1">
                    <a:lumMod val="75000"/>
                  </a:schemeClr>
                </a:solidFill>
              </a:rPr>
              <a:t>11 октября 2026 г.</a:t>
            </a:r>
          </a:p>
          <a:p>
            <a:r>
              <a:rPr lang="tg-Cyrl-TJ" dirty="0">
                <a:solidFill>
                  <a:schemeClr val="accent1">
                    <a:lumMod val="75000"/>
                  </a:schemeClr>
                </a:solidFill>
              </a:rPr>
              <a:t>Торгово-промышленная палата РТ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1BF028-B4ED-4343-8B58-901B85ABC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9" y="0"/>
            <a:ext cx="11176986" cy="560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36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94652" y="3446398"/>
            <a:ext cx="2561652" cy="328295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/>
              <a:t>19–20 ОКТЯБРЯ 2026 г.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2425664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AFC4D6"/>
                </a:solidFill>
                <a:latin typeface="Aptos"/>
              </a:defRPr>
            </a:pPr>
            <a:r>
              <a:rPr dirty="0">
                <a:solidFill>
                  <a:schemeClr val="accent5">
                    <a:lumMod val="50000"/>
                  </a:schemeClr>
                </a:solidFill>
              </a:rPr>
              <a:t>КОМИТЕТ ПО ТРАНСПОРТУ И ЛОГИСТИКЕ ПРИ ТПП РТ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AFC4D6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86BC4F6F-FE93-4A6C-A75C-8CC594DBA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358006"/>
            <a:ext cx="10515600" cy="51542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5CA5BC"/>
                </a:solidFill>
              </a:rPr>
              <a:t>Концепция выставки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A577033C-6D80-41BA-938A-749B31BCAA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1627021"/>
              </p:ext>
            </p:extLst>
          </p:nvPr>
        </p:nvGraphicFramePr>
        <p:xfrm>
          <a:off x="838200" y="1287262"/>
          <a:ext cx="10515600" cy="4889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86411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94652" y="3446398"/>
            <a:ext cx="2561652" cy="328295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/>
              <a:t>19–20 ОКТЯБРЯ 2026 г.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2425664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AFC4D6"/>
                </a:solidFill>
                <a:latin typeface="Aptos"/>
              </a:defRPr>
            </a:pPr>
            <a:r>
              <a:rPr dirty="0">
                <a:solidFill>
                  <a:schemeClr val="accent5">
                    <a:lumMod val="50000"/>
                  </a:schemeClr>
                </a:solidFill>
              </a:rPr>
              <a:t>КОМИТЕТ ПО ТРАНСПОРТУ И ЛОГИСТИКЕ ПРИ ТПП РТ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AFC4D6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86BC4F6F-FE93-4A6C-A75C-8CC594DBA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76233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5CA5BC"/>
                </a:solidFill>
              </a:rPr>
              <a:t>Концепция выставки</a:t>
            </a:r>
            <a:endParaRPr lang="ru-RU" dirty="0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D71A4D4F-7CB4-4B0F-B76F-55BD092E66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184" y="1512856"/>
            <a:ext cx="5157787" cy="328295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/>
              <a:t>Целевая аудитория</a:t>
            </a:r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4BD440A4-E5FC-487B-BF51-5C7FEC9ABD8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10015890"/>
              </p:ext>
            </p:extLst>
          </p:nvPr>
        </p:nvGraphicFramePr>
        <p:xfrm>
          <a:off x="839788" y="2001584"/>
          <a:ext cx="5157787" cy="4188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Текст 16">
            <a:extLst>
              <a:ext uri="{FF2B5EF4-FFF2-40B4-BE49-F238E27FC236}">
                <a16:creationId xmlns:a16="http://schemas.microsoft.com/office/drawing/2014/main" id="{2D75F334-6BB0-418A-9D0B-E615AE06C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2582" y="1517015"/>
            <a:ext cx="4936834" cy="328295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/>
              <a:t>Основные тематические разделы</a:t>
            </a:r>
          </a:p>
        </p:txBody>
      </p:sp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F4805630-4C51-4FC6-9D11-B5DD4C7E3ADB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18018063"/>
              </p:ext>
            </p:extLst>
          </p:nvPr>
        </p:nvGraphicFramePr>
        <p:xfrm>
          <a:off x="6418554" y="2001584"/>
          <a:ext cx="4936833" cy="4188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511214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94652" y="3446398"/>
            <a:ext cx="2561652" cy="328295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/>
              <a:t>19–20 ОКТЯБРЯ 2026 г.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2425664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AFC4D6"/>
                </a:solidFill>
                <a:latin typeface="Aptos"/>
              </a:defRPr>
            </a:pPr>
            <a:r>
              <a:rPr dirty="0">
                <a:solidFill>
                  <a:schemeClr val="accent5">
                    <a:lumMod val="50000"/>
                  </a:schemeClr>
                </a:solidFill>
              </a:rPr>
              <a:t>КОМИТЕТ ПО ТРАНСПОРТУ И ЛОГИСТИКЕ ПРИ ТПП РТ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AFC4D6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86BC4F6F-FE93-4A6C-A75C-8CC594DBA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592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5CA5BC"/>
                </a:solidFill>
              </a:rPr>
              <a:t>Концепция выставки</a:t>
            </a:r>
            <a:endParaRPr lang="ru-RU" dirty="0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D71A4D4F-7CB4-4B0F-B76F-55BD092E66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4212"/>
          </a:xfrm>
        </p:spPr>
        <p:txBody>
          <a:bodyPr/>
          <a:lstStyle/>
          <a:p>
            <a:pPr algn="ctr"/>
            <a:r>
              <a:rPr lang="ru-RU" dirty="0"/>
              <a:t>Деловая программа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CB6144B6-9274-476E-9C31-67E7576D032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65523934"/>
              </p:ext>
            </p:extLst>
          </p:nvPr>
        </p:nvGraphicFramePr>
        <p:xfrm>
          <a:off x="839788" y="1944210"/>
          <a:ext cx="5157787" cy="4245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Текст 16">
            <a:extLst>
              <a:ext uri="{FF2B5EF4-FFF2-40B4-BE49-F238E27FC236}">
                <a16:creationId xmlns:a16="http://schemas.microsoft.com/office/drawing/2014/main" id="{2D75F334-6BB0-418A-9D0B-E615AE06C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2532" y="1681163"/>
            <a:ext cx="5183188" cy="444212"/>
          </a:xfrm>
        </p:spPr>
        <p:txBody>
          <a:bodyPr/>
          <a:lstStyle/>
          <a:p>
            <a:pPr algn="ctr"/>
            <a:r>
              <a:rPr lang="ru-RU" dirty="0"/>
              <a:t>Дополнительные мероприятия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39D21610-0DF6-40ED-A486-EC5FDA914273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864528311"/>
              </p:ext>
            </p:extLst>
          </p:nvPr>
        </p:nvGraphicFramePr>
        <p:xfrm>
          <a:off x="6194427" y="2627791"/>
          <a:ext cx="5183188" cy="2878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067317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94652" y="3446398"/>
            <a:ext cx="2561652" cy="328295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/>
              <a:t>19–20 ОКТЯБРЯ 2026 г.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2425664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AFC4D6"/>
                </a:solidFill>
                <a:latin typeface="Aptos"/>
              </a:defRPr>
            </a:pPr>
            <a:r>
              <a:rPr dirty="0">
                <a:solidFill>
                  <a:schemeClr val="accent5">
                    <a:lumMod val="50000"/>
                  </a:schemeClr>
                </a:solidFill>
              </a:rPr>
              <a:t>КОМИТЕТ ПО ТРАНСПОРТУ И ЛОГИСТИКЕ ПРИ ТПП РТ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AFC4D6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86BC4F6F-FE93-4A6C-A75C-8CC594DBA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69B1D1"/>
                </a:solidFill>
              </a:rPr>
              <a:t>Ожидаемые результаты</a:t>
            </a:r>
            <a:endParaRPr lang="ru-RU" dirty="0">
              <a:solidFill>
                <a:srgbClr val="69B1D1"/>
              </a:solidFill>
            </a:endParaRP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E0AB64F5-8174-461F-BAAA-7CC560205C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222630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4220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94652" y="3446398"/>
            <a:ext cx="2561652" cy="328295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/>
              <a:t>19–20 ОКТЯБРЯ 2026 г.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2425664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AFC4D6"/>
                </a:solidFill>
                <a:latin typeface="Aptos"/>
              </a:defRPr>
            </a:pPr>
            <a:r>
              <a:rPr dirty="0">
                <a:solidFill>
                  <a:schemeClr val="accent5">
                    <a:lumMod val="50000"/>
                  </a:schemeClr>
                </a:solidFill>
              </a:rPr>
              <a:t>КОМИТЕТ ПО ТРАНСПОРТУ И ЛОГИСТИКЕ ПРИ ТПП РТ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AFC4D6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86BC4F6F-FE93-4A6C-A75C-8CC594DBA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Спонсорские пакеты</a:t>
            </a:r>
            <a:endParaRPr lang="ru-RU" dirty="0"/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EEF7C298-7DA9-4935-AC9A-97F5D0F40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0326"/>
            <a:ext cx="10515600" cy="467663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Пакет «Генеральный спонсор» (1 место) – </a:t>
            </a:r>
            <a:r>
              <a:rPr lang="en-US" b="1" dirty="0">
                <a:solidFill>
                  <a:srgbClr val="C00000"/>
                </a:solidFill>
              </a:rPr>
              <a:t>$ </a:t>
            </a:r>
            <a:r>
              <a:rPr lang="ru-RU" b="1" dirty="0">
                <a:solidFill>
                  <a:srgbClr val="C00000"/>
                </a:solidFill>
              </a:rPr>
              <a:t>5 500,00 </a:t>
            </a:r>
            <a:endParaRPr lang="en-US" b="1" dirty="0">
              <a:solidFill>
                <a:srgbClr val="C00000"/>
              </a:solidFill>
            </a:endParaRPr>
          </a:p>
          <a:p>
            <a:pPr lvl="0"/>
            <a:r>
              <a:rPr lang="ru-RU" b="1" dirty="0">
                <a:solidFill>
                  <a:srgbClr val="0070C0"/>
                </a:solidFill>
              </a:rPr>
              <a:t>Для кого:</a:t>
            </a:r>
            <a:r>
              <a:rPr lang="ru-RU" dirty="0">
                <a:solidFill>
                  <a:srgbClr val="0070C0"/>
                </a:solidFill>
              </a:rPr>
              <a:t> Главный автомобильный или логистический бренд выставки (Идеально для топ-концерна из КНР).</a:t>
            </a:r>
            <a:endParaRPr lang="ru-RU" sz="2400" dirty="0">
              <a:solidFill>
                <a:srgbClr val="0070C0"/>
              </a:solidFill>
            </a:endParaRPr>
          </a:p>
          <a:p>
            <a:pPr lvl="0"/>
            <a:r>
              <a:rPr lang="ru-RU" b="1" dirty="0">
                <a:solidFill>
                  <a:srgbClr val="0070C0"/>
                </a:solidFill>
              </a:rPr>
              <a:t>Привилегии и опции:</a:t>
            </a:r>
            <a:endParaRPr lang="ru-RU" sz="2400" dirty="0">
              <a:solidFill>
                <a:srgbClr val="0070C0"/>
              </a:solidFill>
            </a:endParaRPr>
          </a:p>
          <a:p>
            <a:pPr lvl="1"/>
            <a:r>
              <a:rPr lang="ru-RU" b="1" dirty="0">
                <a:solidFill>
                  <a:srgbClr val="0070C0"/>
                </a:solidFill>
              </a:rPr>
              <a:t>Статус:</a:t>
            </a:r>
            <a:r>
              <a:rPr lang="ru-RU" dirty="0">
                <a:solidFill>
                  <a:srgbClr val="0070C0"/>
                </a:solidFill>
              </a:rPr>
              <a:t> Эксклюзивное упоминание во всех пресс-релизах, на ТВ и радио: </a:t>
            </a:r>
            <a:r>
              <a:rPr lang="ru-RU" i="1" dirty="0">
                <a:solidFill>
                  <a:srgbClr val="0070C0"/>
                </a:solidFill>
              </a:rPr>
              <a:t>«При поддержке [Имя Бренда]»</a:t>
            </a:r>
            <a:r>
              <a:rPr lang="ru-RU" dirty="0">
                <a:solidFill>
                  <a:srgbClr val="0070C0"/>
                </a:solidFill>
              </a:rPr>
              <a:t>.</a:t>
            </a:r>
            <a:endParaRPr lang="ru-RU" sz="2000" dirty="0">
              <a:solidFill>
                <a:srgbClr val="0070C0"/>
              </a:solidFill>
            </a:endParaRPr>
          </a:p>
          <a:p>
            <a:pPr lvl="1"/>
            <a:r>
              <a:rPr lang="ru-RU" b="1" dirty="0">
                <a:solidFill>
                  <a:srgbClr val="0070C0"/>
                </a:solidFill>
              </a:rPr>
              <a:t>Экспозиция:</a:t>
            </a:r>
            <a:r>
              <a:rPr lang="ru-RU" dirty="0">
                <a:solidFill>
                  <a:srgbClr val="0070C0"/>
                </a:solidFill>
              </a:rPr>
              <a:t> Лучшее VIP-место на уличной площадке (до ____ </a:t>
            </a:r>
            <a:r>
              <a:rPr lang="ru-RU" dirty="0" err="1">
                <a:solidFill>
                  <a:srgbClr val="0070C0"/>
                </a:solidFill>
              </a:rPr>
              <a:t>кв.м</a:t>
            </a:r>
            <a:r>
              <a:rPr lang="ru-RU" dirty="0">
                <a:solidFill>
                  <a:srgbClr val="0070C0"/>
                </a:solidFill>
              </a:rPr>
              <a:t>) + эксклюзивный стенд внутри павильона.</a:t>
            </a:r>
            <a:endParaRPr lang="ru-RU" sz="2000" dirty="0">
              <a:solidFill>
                <a:srgbClr val="0070C0"/>
              </a:solidFill>
            </a:endParaRPr>
          </a:p>
          <a:p>
            <a:pPr lvl="1"/>
            <a:r>
              <a:rPr lang="ru-RU" b="1" dirty="0">
                <a:solidFill>
                  <a:srgbClr val="0070C0"/>
                </a:solidFill>
              </a:rPr>
              <a:t>Брендинг:</a:t>
            </a:r>
            <a:r>
              <a:rPr lang="ru-RU" dirty="0">
                <a:solidFill>
                  <a:srgbClr val="0070C0"/>
                </a:solidFill>
              </a:rPr>
              <a:t> Логотип на главном пресс-</a:t>
            </a:r>
            <a:r>
              <a:rPr lang="ru-RU" dirty="0" err="1">
                <a:solidFill>
                  <a:srgbClr val="0070C0"/>
                </a:solidFill>
              </a:rPr>
              <a:t>волле</a:t>
            </a:r>
            <a:r>
              <a:rPr lang="ru-RU" dirty="0">
                <a:solidFill>
                  <a:srgbClr val="0070C0"/>
                </a:solidFill>
              </a:rPr>
              <a:t> (до 50% размера), бейджах всех участников, навигационных указателях выставки и официальном сайте.</a:t>
            </a:r>
            <a:endParaRPr lang="ru-RU" sz="2000" dirty="0">
              <a:solidFill>
                <a:srgbClr val="0070C0"/>
              </a:solidFill>
            </a:endParaRPr>
          </a:p>
          <a:p>
            <a:pPr lvl="1"/>
            <a:r>
              <a:rPr lang="ru-RU" b="1" dirty="0">
                <a:solidFill>
                  <a:srgbClr val="0070C0"/>
                </a:solidFill>
              </a:rPr>
              <a:t>Деловая программа:</a:t>
            </a:r>
            <a:r>
              <a:rPr lang="ru-RU" dirty="0">
                <a:solidFill>
                  <a:srgbClr val="0070C0"/>
                </a:solidFill>
              </a:rPr>
              <a:t> Приветственное слово главы концерна на Пленарной сессии рядом с министрами.</a:t>
            </a:r>
            <a:endParaRPr lang="ru-RU" sz="2000" dirty="0">
              <a:solidFill>
                <a:srgbClr val="0070C0"/>
              </a:solidFill>
            </a:endParaRPr>
          </a:p>
          <a:p>
            <a:r>
              <a:rPr lang="ru-RU" b="1" dirty="0" err="1">
                <a:solidFill>
                  <a:srgbClr val="0070C0"/>
                </a:solidFill>
              </a:rPr>
              <a:t>Digital</a:t>
            </a:r>
            <a:r>
              <a:rPr lang="ru-RU" b="1" dirty="0">
                <a:solidFill>
                  <a:srgbClr val="0070C0"/>
                </a:solidFill>
              </a:rPr>
              <a:t>:</a:t>
            </a:r>
            <a:r>
              <a:rPr lang="ru-RU" dirty="0">
                <a:solidFill>
                  <a:srgbClr val="0070C0"/>
                </a:solidFill>
              </a:rPr>
              <a:t> Эксклюзивный видеоролик спонсора на экранах в залах заседаний (трансляция каждые 15 минут).</a:t>
            </a:r>
          </a:p>
        </p:txBody>
      </p:sp>
    </p:spTree>
    <p:extLst>
      <p:ext uri="{BB962C8B-B14F-4D97-AF65-F5344CB8AC3E}">
        <p14:creationId xmlns:p14="http://schemas.microsoft.com/office/powerpoint/2010/main" val="1546987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94652" y="3446398"/>
            <a:ext cx="2561652" cy="328295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/>
              <a:t>19–20 ОКТЯБРЯ 2026 г.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2425664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AFC4D6"/>
                </a:solidFill>
                <a:latin typeface="Aptos"/>
              </a:defRPr>
            </a:pPr>
            <a:r>
              <a:rPr dirty="0">
                <a:solidFill>
                  <a:schemeClr val="accent5">
                    <a:lumMod val="50000"/>
                  </a:schemeClr>
                </a:solidFill>
              </a:rPr>
              <a:t>КОМИТЕТ ПО ТРАНСПОРТУ И ЛОГИСТИКЕ ПРИ ТПП РТ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AFC4D6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86BC4F6F-FE93-4A6C-A75C-8CC594DBA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Спонсорские пакеты</a:t>
            </a:r>
            <a:endParaRPr lang="ru-RU" dirty="0"/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EEF7C298-7DA9-4935-AC9A-97F5D0F40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0326"/>
            <a:ext cx="10515600" cy="4676637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Пакет «Официальный спонсор» (3 места)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- </a:t>
            </a:r>
            <a:r>
              <a:rPr lang="en-US" b="1" dirty="0">
                <a:solidFill>
                  <a:srgbClr val="C00000"/>
                </a:solidFill>
              </a:rPr>
              <a:t>$ 2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7</a:t>
            </a:r>
            <a:r>
              <a:rPr lang="ru-RU" b="1" dirty="0">
                <a:solidFill>
                  <a:srgbClr val="C00000"/>
                </a:solidFill>
              </a:rPr>
              <a:t>5</a:t>
            </a:r>
            <a:r>
              <a:rPr lang="en-US" b="1" dirty="0">
                <a:solidFill>
                  <a:srgbClr val="C00000"/>
                </a:solidFill>
              </a:rPr>
              <a:t>0,00 (1 </a:t>
            </a:r>
            <a:r>
              <a:rPr lang="ru-RU" b="1" dirty="0">
                <a:solidFill>
                  <a:srgbClr val="C00000"/>
                </a:solidFill>
              </a:rPr>
              <a:t>место)</a:t>
            </a:r>
            <a:endParaRPr lang="ru-RU" sz="2400" dirty="0">
              <a:solidFill>
                <a:srgbClr val="C00000"/>
              </a:solidFill>
            </a:endParaRPr>
          </a:p>
          <a:p>
            <a:pPr lvl="0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Для кого: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Крупные поставщики складской техники, ИТ-платформы, страховые и финансовые институты ШОС.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lvl="0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Привилегии и опции: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Статус: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Включение бренда в официальный пул партнеров выставки.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Экспозиция: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Приоритетное размещение стенда в павильоне (до ____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кв.м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) или на уличной площадке.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Брендинг: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Логотип на рекламных щитах выставки по городу Душанбе, на сайте и в каталоге участников.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Деловая программа: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Слот для экспертного доклада в рамках коммерческих B2B-панелей.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PR: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Интеграция бренда в отчетный видеоролик выставки и публикации в СМИ.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639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94652" y="3446398"/>
            <a:ext cx="2561652" cy="328295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/>
              <a:t>19–20 ОКТЯБРЯ 2026 г.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2425664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AFC4D6"/>
                </a:solidFill>
                <a:latin typeface="Aptos"/>
              </a:defRPr>
            </a:pPr>
            <a:r>
              <a:rPr dirty="0">
                <a:solidFill>
                  <a:schemeClr val="accent5">
                    <a:lumMod val="50000"/>
                  </a:schemeClr>
                </a:solidFill>
              </a:rPr>
              <a:t>КОМИТЕТ ПО ТРАНСПОРТУ И ЛОГИСТИКЕ ПРИ ТПП РТ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AFC4D6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86BC4F6F-FE93-4A6C-A75C-8CC594DBA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Спонсорские пакеты</a:t>
            </a:r>
            <a:endParaRPr lang="ru-RU" dirty="0"/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EEF7C298-7DA9-4935-AC9A-97F5D0F40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0326"/>
            <a:ext cx="10515600" cy="4676637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Спец-пакет «Спонсор уличного шоу и Тест-драйва» (2 места) - </a:t>
            </a:r>
            <a:r>
              <a:rPr lang="en-US" b="1" dirty="0">
                <a:solidFill>
                  <a:srgbClr val="0070C0"/>
                </a:solidFill>
              </a:rPr>
              <a:t>    </a:t>
            </a:r>
            <a:r>
              <a:rPr lang="en-US" b="1" dirty="0">
                <a:solidFill>
                  <a:srgbClr val="C00000"/>
                </a:solidFill>
              </a:rPr>
              <a:t>$ 1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650,00 (1 </a:t>
            </a:r>
            <a:r>
              <a:rPr lang="ru-RU" b="1" dirty="0">
                <a:solidFill>
                  <a:srgbClr val="C00000"/>
                </a:solidFill>
              </a:rPr>
              <a:t>место)</a:t>
            </a:r>
            <a:endParaRPr lang="ru-RU" sz="2400" dirty="0">
              <a:solidFill>
                <a:srgbClr val="C00000"/>
              </a:solidFill>
            </a:endParaRPr>
          </a:p>
          <a:p>
            <a:pPr lvl="0"/>
            <a:r>
              <a:rPr lang="ru-RU" b="1" dirty="0">
                <a:solidFill>
                  <a:srgbClr val="0070C0"/>
                </a:solidFill>
              </a:rPr>
              <a:t>Для кого:</a:t>
            </a:r>
            <a:r>
              <a:rPr lang="ru-RU" dirty="0">
                <a:solidFill>
                  <a:srgbClr val="0070C0"/>
                </a:solidFill>
              </a:rPr>
              <a:t> Автоконцерны, желающие сделать акцент на динамику и тест-драйв.</a:t>
            </a:r>
            <a:endParaRPr lang="ru-RU" sz="2400" dirty="0">
              <a:solidFill>
                <a:srgbClr val="0070C0"/>
              </a:solidFill>
            </a:endParaRPr>
          </a:p>
          <a:p>
            <a:pPr lvl="0"/>
            <a:r>
              <a:rPr lang="ru-RU" b="1" dirty="0">
                <a:solidFill>
                  <a:srgbClr val="0070C0"/>
                </a:solidFill>
              </a:rPr>
              <a:t>Привилегии и опции:</a:t>
            </a:r>
            <a:endParaRPr lang="ru-RU" sz="2400" dirty="0">
              <a:solidFill>
                <a:srgbClr val="0070C0"/>
              </a:solidFill>
            </a:endParaRPr>
          </a:p>
          <a:p>
            <a:pPr lvl="1"/>
            <a:r>
              <a:rPr lang="ru-RU" b="1" dirty="0">
                <a:solidFill>
                  <a:srgbClr val="0070C0"/>
                </a:solidFill>
              </a:rPr>
              <a:t>Брендинг зоны:</a:t>
            </a:r>
            <a:r>
              <a:rPr lang="ru-RU" dirty="0">
                <a:solidFill>
                  <a:srgbClr val="0070C0"/>
                </a:solidFill>
              </a:rPr>
              <a:t> Полное брендирование полигона тест-драйва и площадки шоу «Мастера логистики» (флаги, баннеры, форма инструкторов).</a:t>
            </a:r>
            <a:endParaRPr lang="ru-RU" sz="2000" dirty="0">
              <a:solidFill>
                <a:srgbClr val="0070C0"/>
              </a:solidFill>
            </a:endParaRPr>
          </a:p>
          <a:p>
            <a:pPr lvl="1"/>
            <a:r>
              <a:rPr lang="ru-RU" b="1" dirty="0">
                <a:solidFill>
                  <a:srgbClr val="0070C0"/>
                </a:solidFill>
              </a:rPr>
              <a:t>Лидогенерация:</a:t>
            </a:r>
            <a:r>
              <a:rPr lang="ru-RU" dirty="0">
                <a:solidFill>
                  <a:srgbClr val="0070C0"/>
                </a:solidFill>
              </a:rPr>
              <a:t> Предоставление спонсору контактов всех участников, зарегистрировавшихся на тест-драйв техники.</a:t>
            </a:r>
            <a:endParaRPr lang="ru-RU" sz="2000" dirty="0">
              <a:solidFill>
                <a:srgbClr val="0070C0"/>
              </a:solidFill>
            </a:endParaRPr>
          </a:p>
          <a:p>
            <a:pPr lvl="1"/>
            <a:r>
              <a:rPr lang="ru-RU" b="1" dirty="0">
                <a:solidFill>
                  <a:srgbClr val="0070C0"/>
                </a:solidFill>
              </a:rPr>
              <a:t>Медиа:</a:t>
            </a:r>
            <a:r>
              <a:rPr lang="ru-RU" dirty="0">
                <a:solidFill>
                  <a:srgbClr val="0070C0"/>
                </a:solidFill>
              </a:rPr>
              <a:t> Прямое упоминание бренда ведущим во время проведения уличных демонстраций и конкурсов водительского мастерства.</a:t>
            </a:r>
            <a:endParaRPr lang="ru-RU" sz="2000" dirty="0">
              <a:solidFill>
                <a:srgbClr val="0070C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536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94652" y="3446398"/>
            <a:ext cx="2561652" cy="328295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/>
              <a:t>19–20 ОКТЯБРЯ 2026 г.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2425664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AFC4D6"/>
                </a:solidFill>
                <a:latin typeface="Aptos"/>
              </a:defRPr>
            </a:pPr>
            <a:r>
              <a:rPr dirty="0">
                <a:solidFill>
                  <a:schemeClr val="accent5">
                    <a:lumMod val="50000"/>
                  </a:schemeClr>
                </a:solidFill>
              </a:rPr>
              <a:t>КОМИТЕТ ПО ТРАНСПОРТУ И ЛОГИСТИКЕ ПРИ ТПП РТ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AFC4D6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86BC4F6F-FE93-4A6C-A75C-8CC594DBA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Спонсорские пакеты</a:t>
            </a:r>
            <a:endParaRPr lang="ru-RU" dirty="0"/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EEF7C298-7DA9-4935-AC9A-97F5D0F40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0326"/>
            <a:ext cx="10515600" cy="467663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Технические опции (Спонсорство деталей)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- </a:t>
            </a:r>
            <a:r>
              <a:rPr lang="en-US" b="1" dirty="0">
                <a:solidFill>
                  <a:srgbClr val="C00000"/>
                </a:solidFill>
              </a:rPr>
              <a:t>$ 1100,00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(1 </a:t>
            </a:r>
            <a:r>
              <a:rPr lang="ru-RU" b="1" dirty="0">
                <a:solidFill>
                  <a:srgbClr val="C00000"/>
                </a:solidFill>
              </a:rPr>
              <a:t>место)</a:t>
            </a:r>
            <a:endParaRPr lang="ru-RU" dirty="0">
              <a:solidFill>
                <a:srgbClr val="C00000"/>
              </a:solidFill>
            </a:endParaRPr>
          </a:p>
          <a:p>
            <a:pPr lvl="0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Брендирование Лент для бейджей (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Lanyards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):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Логотип спонсора на шее у каждого VIP-гостя, министра и коммерческого участника (максимальный визуальный контакт).</a:t>
            </a:r>
          </a:p>
          <a:p>
            <a:pPr lvl="0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Спонсор Кофе-брейков / B2B-зоны: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Размещение полиграфии, брендированных чашек и салфеток в зоне переговоров, где заключаются контракты.</a:t>
            </a:r>
          </a:p>
          <a:p>
            <a:pPr lvl="0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Спонсор Пакета участника: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Логотип на официальных эко-сумках и блокнотах выставки.</a:t>
            </a: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102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94652" y="3446398"/>
            <a:ext cx="2561652" cy="328295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/>
              <a:t>19–20 ОКТЯБРЯ 2026 г.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2425664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AFC4D6"/>
                </a:solidFill>
                <a:latin typeface="Aptos"/>
              </a:defRPr>
            </a:pPr>
            <a:r>
              <a:rPr dirty="0">
                <a:solidFill>
                  <a:schemeClr val="accent5">
                    <a:lumMod val="50000"/>
                  </a:schemeClr>
                </a:solidFill>
              </a:rPr>
              <a:t>КОМИТЕТ ПО ТРАНСПОРТУ И ЛОГИСТИКЕ ПРИ ТПП РТ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AFC4D6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EEF7C298-7DA9-4935-AC9A-97F5D0F40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8194"/>
            <a:ext cx="10515600" cy="38687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69B1D1"/>
                </a:solidFill>
              </a:rPr>
              <a:t>Спасибо за внимание!</a:t>
            </a:r>
          </a:p>
          <a:p>
            <a:endParaRPr lang="ru-RU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45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94360" y="786384"/>
            <a:ext cx="10607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A274F"/>
                </a:solidFill>
                <a:latin typeface="Aptos Display"/>
              </a:defRPr>
            </a:pPr>
            <a:r>
              <a:t>Создание комитета по транспорту и логистике при ТПП РТ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4360" y="1664208"/>
            <a:ext cx="960120" cy="50292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94360" y="2057400"/>
            <a:ext cx="3794760" cy="3429000"/>
          </a:xfrm>
          <a:prstGeom prst="roundRect">
            <a:avLst/>
          </a:prstGeom>
          <a:solidFill>
            <a:srgbClr val="EFF7FC"/>
          </a:solidFill>
          <a:ln w="10160">
            <a:solidFill>
              <a:srgbClr val="DAE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68680" y="2395728"/>
            <a:ext cx="3339336" cy="359073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100" b="1">
                <a:solidFill>
                  <a:srgbClr val="24A6C2"/>
                </a:solidFill>
                <a:latin typeface="Aptos"/>
              </a:defRPr>
            </a:pPr>
            <a:r>
              <a:rPr sz="2000" dirty="0" err="1"/>
              <a:t>Решение</a:t>
            </a:r>
            <a:r>
              <a:rPr sz="2000" dirty="0"/>
              <a:t> </a:t>
            </a:r>
            <a:r>
              <a:rPr lang="ru-RU" sz="2000" dirty="0"/>
              <a:t>Правления ДС </a:t>
            </a:r>
            <a:r>
              <a:rPr sz="2000" dirty="0"/>
              <a:t>ШОС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2743200"/>
            <a:ext cx="3108516" cy="482183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2400" b="1">
                <a:solidFill>
                  <a:srgbClr val="0A274F"/>
                </a:solidFill>
                <a:latin typeface="Aptos"/>
              </a:defRPr>
            </a:pPr>
            <a:r>
              <a:rPr lang="ru-RU" sz="1400" dirty="0"/>
              <a:t>О формировании отраслевых рабочих групп  в рамках Делового Совета ШОС</a:t>
            </a:r>
            <a:endParaRPr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868680" y="3961718"/>
            <a:ext cx="3339336" cy="359073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100" b="1">
                <a:solidFill>
                  <a:srgbClr val="24A6C2"/>
                </a:solidFill>
                <a:latin typeface="Aptos"/>
              </a:defRPr>
            </a:pPr>
            <a:r>
              <a:rPr sz="2000" dirty="0" err="1"/>
              <a:t>Решение</a:t>
            </a:r>
            <a:r>
              <a:rPr sz="2000" dirty="0"/>
              <a:t> </a:t>
            </a:r>
            <a:r>
              <a:rPr lang="ru-RU" sz="2000" dirty="0"/>
              <a:t>Правления </a:t>
            </a:r>
            <a:r>
              <a:rPr sz="2000" dirty="0"/>
              <a:t>ТПП РТ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4352668"/>
            <a:ext cx="2971800" cy="482183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900" b="1">
                <a:solidFill>
                  <a:srgbClr val="1D2B39"/>
                </a:solidFill>
                <a:latin typeface="Aptos"/>
              </a:defRPr>
            </a:pPr>
            <a:r>
              <a:rPr lang="ru-RU" sz="1400" dirty="0"/>
              <a:t>О с</a:t>
            </a:r>
            <a:r>
              <a:rPr sz="1400" dirty="0" err="1"/>
              <a:t>оздани</a:t>
            </a:r>
            <a:r>
              <a:rPr lang="ru-RU" sz="1400" dirty="0"/>
              <a:t>и</a:t>
            </a:r>
            <a:r>
              <a:rPr sz="1400" dirty="0"/>
              <a:t> </a:t>
            </a:r>
            <a:r>
              <a:rPr sz="1400" dirty="0" err="1"/>
              <a:t>комитета</a:t>
            </a:r>
            <a:r>
              <a:rPr lang="ru-RU" sz="1400" dirty="0"/>
              <a:t> при ТПП РТ </a:t>
            </a:r>
            <a:r>
              <a:rPr sz="1400" dirty="0" err="1"/>
              <a:t>по</a:t>
            </a:r>
            <a:r>
              <a:rPr sz="1400" dirty="0"/>
              <a:t> </a:t>
            </a:r>
            <a:r>
              <a:rPr sz="1400" dirty="0" err="1"/>
              <a:t>транспорту</a:t>
            </a:r>
            <a:r>
              <a:rPr sz="1400" dirty="0"/>
              <a:t> и </a:t>
            </a:r>
            <a:r>
              <a:rPr sz="1400" dirty="0" err="1"/>
              <a:t>логистике</a:t>
            </a:r>
            <a:endParaRPr sz="1400" dirty="0"/>
          </a:p>
        </p:txBody>
      </p:sp>
      <p:pic>
        <p:nvPicPr>
          <p:cNvPr id="16" name="Picture 15" descr="ppt_asset_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188" y="2057400"/>
            <a:ext cx="1996977" cy="232132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2920" y="6510528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5C6E7E"/>
                </a:solidFill>
                <a:latin typeface="Aptos"/>
              </a:defRPr>
            </a:pPr>
            <a:r>
              <a:t>КОМИТЕТ ПО ТРАНСПОРТУ И ЛОГИСТИКЕ ПРИ ТПП РТ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5C6E7E"/>
                </a:solidFill>
                <a:latin typeface="Aptos"/>
              </a:defRPr>
            </a:pPr>
            <a:r>
              <a:t>02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586A53B-89E5-4703-B642-9DEAE33242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566" y="2066544"/>
            <a:ext cx="1996976" cy="2321329"/>
          </a:xfrm>
          <a:prstGeom prst="rect">
            <a:avLst/>
          </a:prstGeom>
        </p:spPr>
      </p:pic>
      <p:pic>
        <p:nvPicPr>
          <p:cNvPr id="21" name="Объект 4">
            <a:extLst>
              <a:ext uri="{FF2B5EF4-FFF2-40B4-BE49-F238E27FC236}">
                <a16:creationId xmlns:a16="http://schemas.microsoft.com/office/drawing/2014/main" id="{18421234-17E2-4A9E-9936-E3A60ADEDB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887" y="4602280"/>
            <a:ext cx="3357794" cy="17989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FB7B7A-CF68-489B-99FC-04DDC060E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Комитет по транспорту и логистике </a:t>
            </a:r>
            <a:br>
              <a:rPr lang="ru-RU" dirty="0"/>
            </a:br>
            <a:r>
              <a:rPr lang="ru-RU" dirty="0"/>
              <a:t>при ТПП РТ 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403B276E-31E1-4AAA-BFAB-FD81A1C04F5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88609143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Объект 15">
            <a:extLst>
              <a:ext uri="{FF2B5EF4-FFF2-40B4-BE49-F238E27FC236}">
                <a16:creationId xmlns:a16="http://schemas.microsoft.com/office/drawing/2014/main" id="{9D82D90A-0A2D-4E08-A129-15898A34AF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E6F211F5-130B-41B9-88E0-D805DDBD8E9E}"/>
              </a:ext>
            </a:extLst>
          </p:cNvPr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B068DFD-3FF5-4B40-B0ED-FAFA96F47F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420" y="230188"/>
            <a:ext cx="181927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54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94360" y="786384"/>
            <a:ext cx="10607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A274F"/>
                </a:solidFill>
                <a:latin typeface="Aptos Display"/>
              </a:defRPr>
            </a:pPr>
            <a:r>
              <a:t>Руководство комитета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4360" y="1664208"/>
            <a:ext cx="960120" cy="50292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94360" y="2011680"/>
            <a:ext cx="3456432" cy="3794760"/>
          </a:xfrm>
          <a:prstGeom prst="roundRect">
            <a:avLst/>
          </a:prstGeom>
          <a:solidFill>
            <a:srgbClr val="EFF7FC"/>
          </a:solidFill>
          <a:ln w="10160">
            <a:solidFill>
              <a:srgbClr val="DAE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2960" y="2267712"/>
            <a:ext cx="2971800" cy="457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900" b="1">
                <a:solidFill>
                  <a:srgbClr val="24A6C2"/>
                </a:solidFill>
                <a:latin typeface="Aptos"/>
              </a:defRPr>
            </a:pPr>
            <a:r>
              <a:t>ПРЕДСЕДАТЕЛЬ КОМИТЕТА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818888"/>
            <a:ext cx="2971800" cy="658368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ctr">
              <a:defRPr sz="1300" b="1">
                <a:solidFill>
                  <a:srgbClr val="0A274F"/>
                </a:solidFill>
                <a:latin typeface="Aptos"/>
              </a:defRPr>
            </a:pPr>
            <a:r>
              <a:t>Кислякова Лариса Павловна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89120" y="2011680"/>
            <a:ext cx="3456432" cy="3794760"/>
          </a:xfrm>
          <a:prstGeom prst="roundRect">
            <a:avLst/>
          </a:prstGeom>
          <a:solidFill>
            <a:srgbClr val="EFF7FC"/>
          </a:solidFill>
          <a:ln w="10160">
            <a:solidFill>
              <a:srgbClr val="DAE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617720" y="2267712"/>
            <a:ext cx="2971800" cy="457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900" b="1">
                <a:solidFill>
                  <a:srgbClr val="24A6C2"/>
                </a:solidFill>
                <a:latin typeface="Aptos"/>
              </a:defRPr>
            </a:pPr>
            <a:r>
              <a:t>ЗАМЕСТИТЕЛЬ ПРЕДСЕДАТЕЛЯ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17720" y="4818888"/>
            <a:ext cx="2971800" cy="658368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ctr">
              <a:defRPr sz="1300" b="1">
                <a:solidFill>
                  <a:srgbClr val="0A274F"/>
                </a:solidFill>
                <a:latin typeface="Aptos"/>
              </a:defRPr>
            </a:pPr>
            <a:r>
              <a:t>Гуломзода Камол Хикмат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83880" y="2011680"/>
            <a:ext cx="3456432" cy="3794760"/>
          </a:xfrm>
          <a:prstGeom prst="roundRect">
            <a:avLst/>
          </a:prstGeom>
          <a:solidFill>
            <a:srgbClr val="EFF7FC"/>
          </a:solidFill>
          <a:ln w="10160">
            <a:solidFill>
              <a:srgbClr val="DAE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412480" y="2267712"/>
            <a:ext cx="2971800" cy="4572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900" b="1">
                <a:solidFill>
                  <a:srgbClr val="24A6C2"/>
                </a:solidFill>
                <a:latin typeface="Aptos"/>
              </a:defRPr>
            </a:pPr>
            <a:r>
              <a:t>СЕКРЕТАРЬ КОМИТЕТА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80" y="4818888"/>
            <a:ext cx="2971800" cy="658368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ctr">
              <a:defRPr sz="1300" b="1">
                <a:solidFill>
                  <a:srgbClr val="0A274F"/>
                </a:solidFill>
                <a:latin typeface="Aptos"/>
              </a:defRPr>
            </a:pPr>
            <a:r>
              <a:t>Мирзошоева Адолат Султановна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510528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5C6E7E"/>
                </a:solidFill>
                <a:latin typeface="Aptos"/>
              </a:defRPr>
            </a:pPr>
            <a:r>
              <a:t>КОМИТЕТ ПО ТРАНСПОРТУ И ЛОГИСТИКЕ ПРИ ТПП РТ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5C6E7E"/>
                </a:solidFill>
                <a:latin typeface="Aptos"/>
              </a:defRPr>
            </a:pPr>
            <a:r>
              <a:t>04</a:t>
            </a:r>
          </a:p>
        </p:txBody>
      </p:sp>
      <p:pic>
        <p:nvPicPr>
          <p:cNvPr id="23" name="Picture 22" descr="image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032" y="2761488"/>
            <a:ext cx="1828800" cy="1828800"/>
          </a:xfrm>
          <a:prstGeom prst="rect">
            <a:avLst/>
          </a:prstGeom>
        </p:spPr>
      </p:pic>
      <p:pic>
        <p:nvPicPr>
          <p:cNvPr id="24" name="Picture 23" descr="image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8481" y="2761488"/>
            <a:ext cx="2039420" cy="1828800"/>
          </a:xfrm>
          <a:prstGeom prst="rect">
            <a:avLst/>
          </a:prstGeom>
        </p:spPr>
      </p:pic>
      <p:pic>
        <p:nvPicPr>
          <p:cNvPr id="25" name="Picture 24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3492" y="2761488"/>
            <a:ext cx="151892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3191" y="238857"/>
            <a:ext cx="440280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24A6C2"/>
                </a:solidFill>
                <a:latin typeface="Aptos"/>
              </a:defRPr>
            </a:pPr>
            <a:r>
              <a:rPr sz="2000" dirty="0"/>
              <a:t>МЕЖДУНАРОДНОЕ СОТРУДНИЧЕСТВО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786384"/>
            <a:ext cx="10607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A274F"/>
                </a:solidFill>
                <a:latin typeface="Aptos Display"/>
              </a:defRPr>
            </a:pPr>
            <a:r>
              <a:rPr dirty="0" err="1"/>
              <a:t>Участие</a:t>
            </a:r>
            <a:r>
              <a:rPr dirty="0"/>
              <a:t> в IX </a:t>
            </a:r>
            <a:r>
              <a:rPr dirty="0" err="1"/>
              <a:t>Синьцзянской</a:t>
            </a:r>
            <a:r>
              <a:rPr dirty="0"/>
              <a:t> </a:t>
            </a:r>
            <a:r>
              <a:rPr dirty="0" err="1"/>
              <a:t>международной</a:t>
            </a:r>
            <a:r>
              <a:rPr dirty="0"/>
              <a:t> </a:t>
            </a:r>
            <a:r>
              <a:rPr dirty="0" err="1"/>
              <a:t>выставке</a:t>
            </a:r>
            <a:r>
              <a:rPr dirty="0"/>
              <a:t> </a:t>
            </a:r>
            <a:r>
              <a:rPr dirty="0" err="1"/>
              <a:t>интеллектуального</a:t>
            </a:r>
            <a:r>
              <a:rPr dirty="0"/>
              <a:t> </a:t>
            </a:r>
            <a:r>
              <a:rPr dirty="0" err="1"/>
              <a:t>транспорта</a:t>
            </a:r>
            <a:r>
              <a:rPr dirty="0"/>
              <a:t>, </a:t>
            </a:r>
            <a:r>
              <a:rPr dirty="0" err="1"/>
              <a:t>дорожной</a:t>
            </a:r>
            <a:r>
              <a:rPr dirty="0"/>
              <a:t> </a:t>
            </a:r>
            <a:r>
              <a:rPr dirty="0" err="1"/>
              <a:t>инфраструктуры</a:t>
            </a:r>
            <a:r>
              <a:rPr dirty="0"/>
              <a:t> и </a:t>
            </a:r>
            <a:r>
              <a:rPr dirty="0" err="1"/>
              <a:t>инженерной</a:t>
            </a:r>
            <a:r>
              <a:rPr dirty="0"/>
              <a:t> </a:t>
            </a:r>
            <a:r>
              <a:rPr dirty="0" err="1"/>
              <a:t>промышленности</a:t>
            </a:r>
            <a:endParaRPr dirty="0"/>
          </a:p>
        </p:txBody>
      </p:sp>
      <p:sp>
        <p:nvSpPr>
          <p:cNvPr id="10" name="Rectangle 9"/>
          <p:cNvSpPr/>
          <p:nvPr/>
        </p:nvSpPr>
        <p:spPr>
          <a:xfrm>
            <a:off x="594360" y="1664208"/>
            <a:ext cx="960120" cy="50292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94359" y="1965960"/>
            <a:ext cx="5069593" cy="4498848"/>
          </a:xfrm>
          <a:prstGeom prst="roundRect">
            <a:avLst/>
          </a:prstGeom>
          <a:solidFill>
            <a:srgbClr val="EFF7FC"/>
          </a:solidFill>
          <a:ln w="10160">
            <a:solidFill>
              <a:srgbClr val="DAE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868680" y="1707676"/>
            <a:ext cx="4297680" cy="4667945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spAutoFit/>
          </a:bodyPr>
          <a:lstStyle/>
          <a:p>
            <a:pPr algn="l">
              <a:defRPr sz="1220" b="0">
                <a:solidFill>
                  <a:srgbClr val="1D2B39"/>
                </a:solidFill>
                <a:latin typeface="Aptos"/>
              </a:defRPr>
            </a:pPr>
            <a:endParaRPr lang="ru-RU" sz="2000" dirty="0"/>
          </a:p>
          <a:p>
            <a:pPr algn="l">
              <a:defRPr sz="1220" b="0">
                <a:solidFill>
                  <a:srgbClr val="1D2B39"/>
                </a:solidFill>
                <a:latin typeface="Aptos"/>
              </a:defRPr>
            </a:pPr>
            <a:r>
              <a:rPr lang="ru-RU" sz="2000" dirty="0"/>
              <a:t>С</a:t>
            </a:r>
            <a:r>
              <a:rPr sz="2000" dirty="0"/>
              <a:t> 12 </a:t>
            </a:r>
            <a:r>
              <a:rPr sz="2000" dirty="0" err="1"/>
              <a:t>по</a:t>
            </a:r>
            <a:r>
              <a:rPr sz="2000" dirty="0"/>
              <a:t> 14 </a:t>
            </a:r>
            <a:r>
              <a:rPr sz="2000" dirty="0" err="1"/>
              <a:t>мая</a:t>
            </a:r>
            <a:r>
              <a:rPr sz="2000" dirty="0"/>
              <a:t> 2026 г. в г. </a:t>
            </a:r>
            <a:r>
              <a:rPr sz="2000" dirty="0" err="1"/>
              <a:t>Урумчи</a:t>
            </a:r>
            <a:r>
              <a:rPr sz="2000" dirty="0"/>
              <a:t> </a:t>
            </a:r>
            <a:r>
              <a:rPr sz="2000" dirty="0" err="1"/>
              <a:t>Синьцзян-Уйгурского</a:t>
            </a:r>
            <a:r>
              <a:rPr sz="2000" dirty="0"/>
              <a:t> </a:t>
            </a:r>
            <a:r>
              <a:rPr sz="2000" dirty="0" err="1"/>
              <a:t>автономного</a:t>
            </a:r>
            <a:r>
              <a:rPr sz="2000" dirty="0"/>
              <a:t> </a:t>
            </a:r>
            <a:r>
              <a:rPr sz="2000" dirty="0" err="1"/>
              <a:t>района</a:t>
            </a:r>
            <a:br>
              <a:rPr sz="2000" dirty="0"/>
            </a:br>
            <a:br>
              <a:rPr sz="2000" dirty="0"/>
            </a:br>
            <a:r>
              <a:rPr sz="2000" dirty="0" err="1"/>
              <a:t>По</a:t>
            </a:r>
            <a:r>
              <a:rPr sz="2000" dirty="0"/>
              <a:t> </a:t>
            </a:r>
            <a:r>
              <a:rPr sz="2000" dirty="0" err="1"/>
              <a:t>инициативе</a:t>
            </a:r>
            <a:r>
              <a:rPr sz="2000" dirty="0"/>
              <a:t> </a:t>
            </a:r>
            <a:r>
              <a:rPr sz="2000" dirty="0" err="1"/>
              <a:t>Комитетов</a:t>
            </a:r>
            <a:r>
              <a:rPr sz="2000" dirty="0"/>
              <a:t> </a:t>
            </a:r>
            <a:r>
              <a:rPr sz="2000" dirty="0" err="1"/>
              <a:t>по</a:t>
            </a:r>
            <a:r>
              <a:rPr sz="2000" dirty="0"/>
              <a:t> </a:t>
            </a:r>
            <a:r>
              <a:rPr sz="2000" dirty="0" err="1"/>
              <a:t>развитию</a:t>
            </a:r>
            <a:r>
              <a:rPr sz="2000" dirty="0"/>
              <a:t> </a:t>
            </a:r>
            <a:r>
              <a:rPr sz="2000" dirty="0" err="1"/>
              <a:t>транспорта</a:t>
            </a:r>
            <a:r>
              <a:rPr sz="2000" dirty="0"/>
              <a:t> и </a:t>
            </a:r>
            <a:r>
              <a:rPr sz="2000" dirty="0" err="1"/>
              <a:t>логистики</a:t>
            </a:r>
            <a:r>
              <a:rPr sz="2000" dirty="0"/>
              <a:t> и </a:t>
            </a:r>
            <a:r>
              <a:rPr sz="2000" dirty="0" err="1"/>
              <a:t>Комитета</a:t>
            </a:r>
            <a:r>
              <a:rPr sz="2000" dirty="0"/>
              <a:t> </a:t>
            </a:r>
            <a:r>
              <a:rPr sz="2000" dirty="0" err="1"/>
              <a:t>по</a:t>
            </a:r>
            <a:r>
              <a:rPr sz="2000" dirty="0"/>
              <a:t> </a:t>
            </a:r>
            <a:r>
              <a:rPr sz="2000" dirty="0" err="1"/>
              <a:t>развитию</a:t>
            </a:r>
            <a:r>
              <a:rPr sz="2000" dirty="0"/>
              <a:t> </a:t>
            </a:r>
            <a:r>
              <a:rPr sz="2000" dirty="0" err="1"/>
              <a:t>зелёного</a:t>
            </a:r>
            <a:r>
              <a:rPr sz="2000" dirty="0"/>
              <a:t> </a:t>
            </a:r>
            <a:r>
              <a:rPr sz="2000" dirty="0" err="1"/>
              <a:t>бизнеса</a:t>
            </a:r>
            <a:r>
              <a:rPr sz="2000" dirty="0"/>
              <a:t> </a:t>
            </a:r>
            <a:r>
              <a:rPr sz="2000" dirty="0" err="1"/>
              <a:t>при</a:t>
            </a:r>
            <a:r>
              <a:rPr sz="2000" dirty="0"/>
              <a:t> </a:t>
            </a:r>
            <a:r>
              <a:rPr sz="2000" dirty="0" err="1"/>
              <a:t>Торгово-промышленной</a:t>
            </a:r>
            <a:r>
              <a:rPr sz="2000" dirty="0"/>
              <a:t> </a:t>
            </a:r>
            <a:r>
              <a:rPr sz="2000" dirty="0" err="1"/>
              <a:t>палате</a:t>
            </a:r>
            <a:r>
              <a:rPr sz="2000" dirty="0"/>
              <a:t> </a:t>
            </a:r>
            <a:r>
              <a:rPr sz="2000" dirty="0" err="1"/>
              <a:t>Республики</a:t>
            </a:r>
            <a:r>
              <a:rPr sz="2000" dirty="0"/>
              <a:t> </a:t>
            </a:r>
            <a:r>
              <a:rPr sz="2000" dirty="0" err="1"/>
              <a:t>Таджикистан</a:t>
            </a:r>
            <a:r>
              <a:rPr sz="2000" dirty="0"/>
              <a:t> </a:t>
            </a:r>
            <a:r>
              <a:rPr sz="2000" dirty="0" err="1"/>
              <a:t>было</a:t>
            </a:r>
            <a:r>
              <a:rPr sz="2000" dirty="0"/>
              <a:t> </a:t>
            </a:r>
            <a:r>
              <a:rPr sz="2000" dirty="0" err="1"/>
              <a:t>организовано</a:t>
            </a:r>
            <a:r>
              <a:rPr sz="2000" dirty="0"/>
              <a:t> </a:t>
            </a:r>
            <a:r>
              <a:rPr sz="2000" dirty="0" err="1"/>
              <a:t>участие</a:t>
            </a:r>
            <a:r>
              <a:rPr sz="2000" dirty="0"/>
              <a:t> </a:t>
            </a:r>
            <a:r>
              <a:rPr sz="2000" dirty="0" err="1"/>
              <a:t>представителей</a:t>
            </a:r>
            <a:r>
              <a:rPr sz="2000" dirty="0"/>
              <a:t> </a:t>
            </a:r>
            <a:r>
              <a:rPr sz="2000" dirty="0" err="1"/>
              <a:t>двух</a:t>
            </a:r>
            <a:r>
              <a:rPr sz="2000" dirty="0"/>
              <a:t> </a:t>
            </a:r>
            <a:r>
              <a:rPr sz="2000" dirty="0" err="1"/>
              <a:t>Комитетов</a:t>
            </a:r>
            <a:r>
              <a:rPr sz="2000" dirty="0"/>
              <a:t>, </a:t>
            </a:r>
            <a:r>
              <a:rPr sz="2000" dirty="0" err="1"/>
              <a:t>представителей</a:t>
            </a:r>
            <a:r>
              <a:rPr sz="2000" dirty="0"/>
              <a:t> </a:t>
            </a:r>
            <a:r>
              <a:rPr sz="2000" dirty="0" err="1"/>
              <a:t>государственных</a:t>
            </a:r>
            <a:r>
              <a:rPr sz="2000" dirty="0"/>
              <a:t> </a:t>
            </a:r>
            <a:r>
              <a:rPr sz="2000" dirty="0" err="1"/>
              <a:t>структур</a:t>
            </a:r>
            <a:r>
              <a:rPr sz="2000" dirty="0"/>
              <a:t> и </a:t>
            </a:r>
            <a:r>
              <a:rPr sz="2000" dirty="0" err="1"/>
              <a:t>частного</a:t>
            </a:r>
            <a:r>
              <a:rPr sz="2000" dirty="0"/>
              <a:t> </a:t>
            </a:r>
            <a:r>
              <a:rPr sz="2000" dirty="0" err="1"/>
              <a:t>сектора</a:t>
            </a:r>
            <a:r>
              <a:rPr sz="2000" dirty="0"/>
              <a:t> </a:t>
            </a:r>
            <a:r>
              <a:rPr sz="2000" dirty="0" err="1"/>
              <a:t>Таджикистана</a:t>
            </a:r>
            <a:r>
              <a:rPr sz="2000" dirty="0"/>
              <a:t> в </a:t>
            </a:r>
            <a:r>
              <a:rPr sz="2000" dirty="0" err="1"/>
              <a:t>работе</a:t>
            </a:r>
            <a:r>
              <a:rPr sz="2000" dirty="0"/>
              <a:t> </a:t>
            </a:r>
            <a:r>
              <a:rPr sz="2000" dirty="0" err="1"/>
              <a:t>выставки</a:t>
            </a:r>
            <a:r>
              <a:rPr sz="2000" dirty="0"/>
              <a:t> и </a:t>
            </a:r>
            <a:r>
              <a:rPr sz="2000" dirty="0" err="1"/>
              <a:t>конференции</a:t>
            </a:r>
            <a:r>
              <a:rPr sz="2000" dirty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79008" y="4133087"/>
            <a:ext cx="1490473" cy="297517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900" b="1">
                <a:solidFill>
                  <a:srgbClr val="24A6C2"/>
                </a:solidFill>
                <a:latin typeface="Aptos"/>
              </a:defRPr>
            </a:pPr>
            <a:r>
              <a:rPr sz="1600" dirty="0"/>
              <a:t>УРУМЧИ  •  КНР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510528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5C6E7E"/>
                </a:solidFill>
                <a:latin typeface="Aptos"/>
              </a:defRPr>
            </a:pPr>
            <a:r>
              <a:t>КОМИТЕТ ПО ТРАНСПОРТУ И ЛОГИСТИКЕ ПРИ ТПП РТ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5C6E7E"/>
                </a:solidFill>
                <a:latin typeface="Aptos"/>
              </a:defRPr>
            </a:pPr>
            <a:r>
              <a:t>05</a:t>
            </a:r>
          </a:p>
        </p:txBody>
      </p:sp>
      <p:pic>
        <p:nvPicPr>
          <p:cNvPr id="17" name="Picture 16" descr="image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1" y="1965960"/>
            <a:ext cx="3657599" cy="2423160"/>
          </a:xfrm>
          <a:prstGeom prst="rect">
            <a:avLst/>
          </a:prstGeom>
        </p:spPr>
      </p:pic>
      <p:pic>
        <p:nvPicPr>
          <p:cNvPr id="18" name="Picture 1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6131" y="4553712"/>
            <a:ext cx="3282079" cy="19110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94360" y="786384"/>
            <a:ext cx="10607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A274F"/>
                </a:solidFill>
                <a:latin typeface="Aptos Display"/>
              </a:defRPr>
            </a:pPr>
            <a:r>
              <a:t>Заседания Рабочей группы по транспорту и логистике Делового совета ШОС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4360" y="1664208"/>
            <a:ext cx="960120" cy="50292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731520" y="2057400"/>
            <a:ext cx="4572000" cy="7863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AE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960120" y="2221992"/>
            <a:ext cx="438912" cy="438912"/>
          </a:xfrm>
          <a:prstGeom prst="ellipse">
            <a:avLst/>
          </a:prstGeom>
          <a:solidFill>
            <a:srgbClr val="185D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960120" y="2313432"/>
            <a:ext cx="438912" cy="164592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0200" y="2258568"/>
            <a:ext cx="3383280" cy="27432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600" b="1">
                <a:solidFill>
                  <a:srgbClr val="0A274F"/>
                </a:solidFill>
                <a:latin typeface="Aptos"/>
              </a:defRPr>
            </a:pPr>
            <a:r>
              <a:t>07 апреля 2026 г.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3172968"/>
            <a:ext cx="4572000" cy="7863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AE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960120" y="3337560"/>
            <a:ext cx="438912" cy="438912"/>
          </a:xfrm>
          <a:prstGeom prst="ellipse">
            <a:avLst/>
          </a:prstGeom>
          <a:solidFill>
            <a:srgbClr val="185D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60120" y="3429000"/>
            <a:ext cx="438912" cy="164592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00200" y="3374136"/>
            <a:ext cx="3383280" cy="27432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600" b="1">
                <a:solidFill>
                  <a:srgbClr val="0A274F"/>
                </a:solidFill>
                <a:latin typeface="Aptos"/>
              </a:defRPr>
            </a:pPr>
            <a:r>
              <a:t>15 апреля 2026 г.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1520" y="4288536"/>
            <a:ext cx="4572000" cy="7863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AE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960120" y="4453127"/>
            <a:ext cx="438912" cy="438912"/>
          </a:xfrm>
          <a:prstGeom prst="ellipse">
            <a:avLst/>
          </a:prstGeom>
          <a:solidFill>
            <a:srgbClr val="185D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60120" y="4544568"/>
            <a:ext cx="438912" cy="164592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00200" y="4489703"/>
            <a:ext cx="3383280" cy="27432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600" b="1">
                <a:solidFill>
                  <a:srgbClr val="0A274F"/>
                </a:solidFill>
                <a:latin typeface="Aptos"/>
              </a:defRPr>
            </a:pPr>
            <a:r>
              <a:t>26 мая 2026 г.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06440" y="4526280"/>
            <a:ext cx="5120640" cy="36576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300" b="1">
                <a:solidFill>
                  <a:srgbClr val="24A6C2"/>
                </a:solidFill>
                <a:latin typeface="Aptos"/>
              </a:defRPr>
            </a:pPr>
            <a:r>
              <a:t>ДЕЛОВОЙ СОВЕТ ШОС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806440" y="4983480"/>
            <a:ext cx="4846320" cy="68580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500" b="0">
                <a:solidFill>
                  <a:srgbClr val="1D2B39"/>
                </a:solidFill>
                <a:latin typeface="Aptos"/>
              </a:defRPr>
            </a:pPr>
            <a:r>
              <a:t>Регулярная рабочая площадка</a:t>
            </a:r>
            <a:br/>
            <a:r>
              <a:t>для координации транспортной повестки.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6510528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5C6E7E"/>
                </a:solidFill>
                <a:latin typeface="Aptos"/>
              </a:defRPr>
            </a:pPr>
            <a:r>
              <a:t>КОМИТЕТ ПО ТРАНСПОРТУ И ЛОГИСТИКЕ ПРИ ТПП РТ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5C6E7E"/>
                </a:solidFill>
                <a:latin typeface="Aptos"/>
              </a:defRPr>
            </a:pPr>
            <a:r>
              <a:t>06</a:t>
            </a:r>
          </a:p>
        </p:txBody>
      </p:sp>
      <p:pic>
        <p:nvPicPr>
          <p:cNvPr id="28" name="Picture 27" descr="image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339" y="2011680"/>
            <a:ext cx="2865120" cy="2148840"/>
          </a:xfrm>
          <a:prstGeom prst="rect">
            <a:avLst/>
          </a:prstGeom>
        </p:spPr>
      </p:pic>
      <p:pic>
        <p:nvPicPr>
          <p:cNvPr id="29" name="Picture 2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3960" y="2337970"/>
            <a:ext cx="2697480" cy="149625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5AD06D5-433A-423A-A4D7-6889A31DD4B3}"/>
              </a:ext>
            </a:extLst>
          </p:cNvPr>
          <p:cNvSpPr txBox="1"/>
          <p:nvPr/>
        </p:nvSpPr>
        <p:spPr>
          <a:xfrm>
            <a:off x="583191" y="238857"/>
            <a:ext cx="19068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24A6C2"/>
                </a:solidFill>
                <a:latin typeface="Aptos"/>
              </a:defRPr>
            </a:pPr>
            <a:r>
              <a:rPr lang="ru-RU" sz="2000" dirty="0"/>
              <a:t>Рабочая группа</a:t>
            </a:r>
            <a:endParaRPr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94360" y="245474"/>
            <a:ext cx="2324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24A6C2"/>
                </a:solidFill>
                <a:latin typeface="Aptos"/>
              </a:defRPr>
            </a:pPr>
            <a:r>
              <a:rPr sz="2000" dirty="0"/>
              <a:t>ДЕЛОВЫЕ ВСТРЕЧИ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786384"/>
            <a:ext cx="10607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A274F"/>
                </a:solidFill>
                <a:latin typeface="Aptos Display"/>
              </a:defRPr>
            </a:pPr>
            <a:r>
              <a:t>Встреча Председателя Комитета по развитию транспорта и логистики при ТПП РТ с представителями компании BAIC Foton, КНР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4360" y="1664208"/>
            <a:ext cx="960120" cy="50292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25780" y="1951578"/>
            <a:ext cx="5486400" cy="4160520"/>
          </a:xfrm>
          <a:prstGeom prst="roundRect">
            <a:avLst/>
          </a:prstGeom>
          <a:solidFill>
            <a:srgbClr val="EFF7FC"/>
          </a:solidFill>
          <a:ln w="10160">
            <a:solidFill>
              <a:srgbClr val="DAE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63140" y="2005553"/>
            <a:ext cx="2011680" cy="359073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400" b="1">
                <a:solidFill>
                  <a:srgbClr val="24A6C2"/>
                </a:solidFill>
                <a:latin typeface="Aptos"/>
              </a:defRPr>
            </a:pPr>
            <a:r>
              <a:rPr sz="2000" dirty="0"/>
              <a:t>03</a:t>
            </a:r>
            <a:r>
              <a:rPr lang="ru-RU" sz="2000" dirty="0"/>
              <a:t> июля </a:t>
            </a:r>
            <a:r>
              <a:rPr sz="2000" dirty="0"/>
              <a:t>2026</a:t>
            </a:r>
            <a:r>
              <a:rPr lang="ru-RU" sz="2000" dirty="0"/>
              <a:t> г.</a:t>
            </a:r>
            <a:endParaRPr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1046899" y="2574411"/>
            <a:ext cx="4800600" cy="3436838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spAutoFit/>
          </a:bodyPr>
          <a:lstStyle/>
          <a:p>
            <a:pPr algn="l">
              <a:defRPr sz="1250" b="0">
                <a:solidFill>
                  <a:srgbClr val="1D2B39"/>
                </a:solidFill>
                <a:latin typeface="Aptos"/>
              </a:defRPr>
            </a:pPr>
            <a:r>
              <a:rPr sz="2000" dirty="0" err="1"/>
              <a:t>Специалисты</a:t>
            </a:r>
            <a:r>
              <a:rPr sz="2000" dirty="0"/>
              <a:t> </a:t>
            </a:r>
            <a:r>
              <a:rPr sz="2000" dirty="0" err="1"/>
              <a:t>крупнейшей</a:t>
            </a:r>
            <a:r>
              <a:rPr sz="2000" dirty="0"/>
              <a:t> </a:t>
            </a:r>
            <a:r>
              <a:rPr sz="2000" dirty="0" err="1"/>
              <a:t>компании</a:t>
            </a:r>
            <a:r>
              <a:rPr sz="2000" dirty="0"/>
              <a:t> </a:t>
            </a:r>
            <a:r>
              <a:rPr sz="2000" dirty="0" err="1"/>
              <a:t>Китая</a:t>
            </a:r>
            <a:r>
              <a:rPr sz="2000" dirty="0"/>
              <a:t> </a:t>
            </a:r>
            <a:r>
              <a:rPr sz="2000" dirty="0" err="1"/>
              <a:t>по</a:t>
            </a:r>
            <a:r>
              <a:rPr sz="2000" dirty="0"/>
              <a:t> </a:t>
            </a:r>
            <a:r>
              <a:rPr sz="2000" dirty="0" err="1"/>
              <a:t>производству</a:t>
            </a:r>
            <a:r>
              <a:rPr sz="2000" dirty="0"/>
              <a:t> </a:t>
            </a:r>
            <a:r>
              <a:rPr sz="2000" dirty="0" err="1"/>
              <a:t>коммерческого</a:t>
            </a:r>
            <a:r>
              <a:rPr sz="2000" dirty="0"/>
              <a:t> </a:t>
            </a:r>
            <a:r>
              <a:rPr sz="2000" dirty="0" err="1"/>
              <a:t>автотранспорта</a:t>
            </a:r>
            <a:r>
              <a:rPr sz="2000" dirty="0"/>
              <a:t> </a:t>
            </a:r>
            <a:r>
              <a:rPr sz="2000" dirty="0" err="1"/>
              <a:t>представили</a:t>
            </a:r>
            <a:r>
              <a:rPr sz="2000" dirty="0"/>
              <a:t> </a:t>
            </a:r>
            <a:r>
              <a:rPr sz="2000" dirty="0" err="1"/>
              <a:t>информацию</a:t>
            </a:r>
            <a:r>
              <a:rPr sz="2000" dirty="0"/>
              <a:t> о </a:t>
            </a:r>
            <a:r>
              <a:rPr sz="2000" dirty="0" err="1"/>
              <a:t>деятельности</a:t>
            </a:r>
            <a:r>
              <a:rPr sz="2000" dirty="0"/>
              <a:t> </a:t>
            </a:r>
            <a:r>
              <a:rPr sz="2000" dirty="0" err="1"/>
              <a:t>компании</a:t>
            </a:r>
            <a:r>
              <a:rPr sz="2000" dirty="0"/>
              <a:t>, о </a:t>
            </a:r>
            <a:r>
              <a:rPr sz="2000" dirty="0" err="1"/>
              <a:t>выпускаемой</a:t>
            </a:r>
            <a:r>
              <a:rPr sz="2000" dirty="0"/>
              <a:t> </a:t>
            </a:r>
            <a:r>
              <a:rPr sz="2000" dirty="0" err="1"/>
              <a:t>продукции</a:t>
            </a:r>
            <a:r>
              <a:rPr sz="2000" dirty="0"/>
              <a:t> и о </a:t>
            </a:r>
            <a:r>
              <a:rPr sz="2000" dirty="0" err="1"/>
              <a:t>планах</a:t>
            </a:r>
            <a:r>
              <a:rPr sz="2000" dirty="0"/>
              <a:t> </a:t>
            </a:r>
            <a:r>
              <a:rPr sz="2000" dirty="0" err="1"/>
              <a:t>работы</a:t>
            </a:r>
            <a:r>
              <a:rPr sz="2000" dirty="0"/>
              <a:t> </a:t>
            </a:r>
            <a:r>
              <a:rPr sz="2000" dirty="0" err="1"/>
              <a:t>на</a:t>
            </a:r>
            <a:r>
              <a:rPr sz="2000" dirty="0"/>
              <a:t> </a:t>
            </a:r>
            <a:r>
              <a:rPr sz="2000" dirty="0" err="1"/>
              <a:t>рынке</a:t>
            </a:r>
            <a:r>
              <a:rPr sz="2000" dirty="0"/>
              <a:t> </a:t>
            </a:r>
            <a:r>
              <a:rPr sz="2000" dirty="0" err="1"/>
              <a:t>Таджикистана</a:t>
            </a:r>
            <a:r>
              <a:rPr sz="2000" dirty="0"/>
              <a:t>.</a:t>
            </a:r>
            <a:br>
              <a:rPr sz="2000" dirty="0"/>
            </a:br>
            <a:br>
              <a:rPr sz="2000" dirty="0"/>
            </a:br>
            <a:r>
              <a:rPr sz="2000" dirty="0" err="1"/>
              <a:t>Были</a:t>
            </a:r>
            <a:r>
              <a:rPr sz="2000" dirty="0"/>
              <a:t> </a:t>
            </a:r>
            <a:r>
              <a:rPr sz="2000" dirty="0" err="1"/>
              <a:t>обсуждены</a:t>
            </a:r>
            <a:r>
              <a:rPr sz="2000" dirty="0"/>
              <a:t> </a:t>
            </a:r>
            <a:r>
              <a:rPr sz="2000" dirty="0" err="1"/>
              <a:t>вопросы</a:t>
            </a:r>
            <a:r>
              <a:rPr sz="2000" dirty="0"/>
              <a:t> </a:t>
            </a:r>
            <a:r>
              <a:rPr sz="2000" dirty="0" err="1"/>
              <a:t>по</a:t>
            </a:r>
            <a:r>
              <a:rPr sz="2000" dirty="0"/>
              <a:t> </a:t>
            </a:r>
            <a:r>
              <a:rPr sz="2000" dirty="0" err="1"/>
              <a:t>взаимодействию</a:t>
            </a:r>
            <a:r>
              <a:rPr sz="2000" dirty="0"/>
              <a:t> </a:t>
            </a:r>
            <a:r>
              <a:rPr sz="2000" dirty="0" err="1"/>
              <a:t>компании</a:t>
            </a:r>
            <a:r>
              <a:rPr sz="2000" dirty="0"/>
              <a:t> BAIC </a:t>
            </a:r>
            <a:r>
              <a:rPr sz="2000" dirty="0" err="1"/>
              <a:t>Foton</a:t>
            </a:r>
            <a:r>
              <a:rPr sz="2000" dirty="0"/>
              <a:t> с </a:t>
            </a:r>
            <a:r>
              <a:rPr sz="2000" dirty="0" err="1"/>
              <a:t>Комитетом</a:t>
            </a:r>
            <a:r>
              <a:rPr sz="2000" dirty="0"/>
              <a:t> </a:t>
            </a:r>
            <a:r>
              <a:rPr sz="2000" dirty="0" err="1"/>
              <a:t>по</a:t>
            </a:r>
            <a:r>
              <a:rPr sz="2000" dirty="0"/>
              <a:t> </a:t>
            </a:r>
            <a:r>
              <a:rPr sz="2000" dirty="0" err="1"/>
              <a:t>развитию</a:t>
            </a:r>
            <a:r>
              <a:rPr sz="2000" dirty="0"/>
              <a:t> </a:t>
            </a:r>
            <a:r>
              <a:rPr sz="2000" dirty="0" err="1"/>
              <a:t>транспорта</a:t>
            </a:r>
            <a:r>
              <a:rPr sz="2000" dirty="0"/>
              <a:t> и </a:t>
            </a:r>
            <a:r>
              <a:rPr sz="2000" dirty="0" err="1"/>
              <a:t>логистики</a:t>
            </a:r>
            <a:r>
              <a:rPr sz="2000" dirty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5687568"/>
            <a:ext cx="3840480" cy="359073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000" b="1">
                <a:solidFill>
                  <a:srgbClr val="0A274F"/>
                </a:solidFill>
                <a:latin typeface="Aptos"/>
              </a:defRPr>
            </a:pPr>
            <a:r>
              <a:rPr sz="2000"/>
              <a:t>КНР  →  ТАДЖИКИСТАН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510528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5C6E7E"/>
                </a:solidFill>
                <a:latin typeface="Aptos"/>
              </a:defRPr>
            </a:pPr>
            <a:r>
              <a:t>КОМИТЕТ ПО ТРАНСПОРТУ И ЛОГИСТИКЕ ПРИ ТПП РТ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5C6E7E"/>
                </a:solidFill>
                <a:latin typeface="Aptos"/>
              </a:defRPr>
            </a:pPr>
            <a:r>
              <a:t>07</a:t>
            </a:r>
          </a:p>
        </p:txBody>
      </p:sp>
      <p:pic>
        <p:nvPicPr>
          <p:cNvPr id="17" name="Picture 16" descr="image1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520" y="2574411"/>
            <a:ext cx="5074919" cy="230353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94360" y="202281"/>
            <a:ext cx="2324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24A6C2"/>
                </a:solidFill>
                <a:latin typeface="Aptos"/>
              </a:defRPr>
            </a:pPr>
            <a:r>
              <a:rPr sz="2000" dirty="0"/>
              <a:t>ДЕЛОВЫЕ ВСТРЕЧИ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786384"/>
            <a:ext cx="106070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A274F"/>
                </a:solidFill>
                <a:latin typeface="Aptos Display"/>
              </a:defRPr>
            </a:pPr>
            <a:r>
              <a:t>Очередное заседание Таджикско-Туркменского Делового совета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4360" y="1664208"/>
            <a:ext cx="960120" cy="50292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94360" y="1965960"/>
            <a:ext cx="4709160" cy="4160520"/>
          </a:xfrm>
          <a:prstGeom prst="roundRect">
            <a:avLst/>
          </a:prstGeom>
          <a:solidFill>
            <a:srgbClr val="EFF7FC"/>
          </a:solidFill>
          <a:ln w="10160">
            <a:solidFill>
              <a:srgbClr val="DAE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02050" y="2424707"/>
            <a:ext cx="4538491" cy="3252172"/>
          </a:xfrm>
          <a:prstGeom prst="rect">
            <a:avLst/>
          </a:prstGeom>
          <a:noFill/>
        </p:spPr>
        <p:txBody>
          <a:bodyPr wrap="square" lIns="25400" tIns="25400" rIns="25400" bIns="25400" anchor="ctr">
            <a:spAutoFit/>
          </a:bodyPr>
          <a:lstStyle/>
          <a:p>
            <a:pPr algn="l">
              <a:defRPr sz="1170" b="0">
                <a:solidFill>
                  <a:srgbClr val="1D2B39"/>
                </a:solidFill>
                <a:latin typeface="Aptos"/>
              </a:defRPr>
            </a:pPr>
            <a:r>
              <a:rPr sz="1600" dirty="0"/>
              <a:t>7 </a:t>
            </a:r>
            <a:r>
              <a:rPr sz="1600" dirty="0" err="1"/>
              <a:t>июля</a:t>
            </a:r>
            <a:r>
              <a:rPr sz="1600" dirty="0"/>
              <a:t> 2026 г. в г. </a:t>
            </a:r>
            <a:r>
              <a:rPr sz="1600" dirty="0" err="1"/>
              <a:t>Душанбе</a:t>
            </a:r>
            <a:r>
              <a:rPr sz="1600" dirty="0"/>
              <a:t>, </a:t>
            </a:r>
            <a:r>
              <a:rPr sz="1600" dirty="0" err="1"/>
              <a:t>гостинице</a:t>
            </a:r>
            <a:r>
              <a:rPr sz="1600" dirty="0"/>
              <a:t> «Hyatt Regency Dushanbe»</a:t>
            </a:r>
            <a:br>
              <a:rPr sz="1600" dirty="0"/>
            </a:br>
            <a:br>
              <a:rPr sz="1600" dirty="0"/>
            </a:br>
            <a:r>
              <a:rPr sz="1600" dirty="0"/>
              <a:t>В </a:t>
            </a:r>
            <a:r>
              <a:rPr sz="1600" dirty="0" err="1"/>
              <a:t>рамках</a:t>
            </a:r>
            <a:r>
              <a:rPr sz="1600" dirty="0"/>
              <a:t> </a:t>
            </a:r>
            <a:r>
              <a:rPr sz="1600" dirty="0" err="1"/>
              <a:t>заседания</a:t>
            </a:r>
            <a:r>
              <a:rPr sz="1600" dirty="0"/>
              <a:t> </a:t>
            </a:r>
            <a:r>
              <a:rPr sz="1600" dirty="0" err="1"/>
              <a:t>прошла</a:t>
            </a:r>
            <a:r>
              <a:rPr sz="1600" dirty="0"/>
              <a:t> </a:t>
            </a:r>
            <a:r>
              <a:rPr sz="1600" dirty="0" err="1"/>
              <a:t>встреча</a:t>
            </a:r>
            <a:r>
              <a:rPr sz="1600" dirty="0"/>
              <a:t> </a:t>
            </a:r>
            <a:r>
              <a:rPr sz="1600" dirty="0" err="1"/>
              <a:t>членов</a:t>
            </a:r>
            <a:r>
              <a:rPr sz="1600" dirty="0"/>
              <a:t> </a:t>
            </a:r>
            <a:r>
              <a:rPr sz="1600" dirty="0" err="1"/>
              <a:t>Комитета</a:t>
            </a:r>
            <a:r>
              <a:rPr sz="1600" dirty="0"/>
              <a:t> </a:t>
            </a:r>
            <a:r>
              <a:rPr sz="1600" dirty="0" err="1"/>
              <a:t>по</a:t>
            </a:r>
            <a:r>
              <a:rPr sz="1600" dirty="0"/>
              <a:t> </a:t>
            </a:r>
            <a:r>
              <a:rPr sz="1600" dirty="0" err="1"/>
              <a:t>развитию</a:t>
            </a:r>
            <a:r>
              <a:rPr sz="1600" dirty="0"/>
              <a:t> </a:t>
            </a:r>
            <a:r>
              <a:rPr sz="1600" dirty="0" err="1"/>
              <a:t>транспорта</a:t>
            </a:r>
            <a:r>
              <a:rPr sz="1600" dirty="0"/>
              <a:t> и </a:t>
            </a:r>
            <a:r>
              <a:rPr sz="1600" dirty="0" err="1"/>
              <a:t>логистики</a:t>
            </a:r>
            <a:r>
              <a:rPr sz="1600" dirty="0"/>
              <a:t> </a:t>
            </a:r>
            <a:r>
              <a:rPr sz="1600" dirty="0" err="1"/>
              <a:t>при</a:t>
            </a:r>
            <a:r>
              <a:rPr sz="1600" dirty="0"/>
              <a:t> </a:t>
            </a:r>
            <a:r>
              <a:rPr sz="1600" dirty="0" err="1"/>
              <a:t>Торгово-промышленной</a:t>
            </a:r>
            <a:r>
              <a:rPr sz="1600" dirty="0"/>
              <a:t> </a:t>
            </a:r>
            <a:r>
              <a:rPr sz="1600" dirty="0" err="1"/>
              <a:t>палате</a:t>
            </a:r>
            <a:r>
              <a:rPr sz="1600" dirty="0"/>
              <a:t> </a:t>
            </a:r>
            <a:r>
              <a:rPr sz="1600" dirty="0" err="1"/>
              <a:t>Таджикистана</a:t>
            </a:r>
            <a:r>
              <a:rPr sz="1600" dirty="0"/>
              <a:t> с </a:t>
            </a:r>
            <a:r>
              <a:rPr sz="1600" dirty="0" err="1"/>
              <a:t>руководством</a:t>
            </a:r>
            <a:r>
              <a:rPr sz="1600" dirty="0"/>
              <a:t> </a:t>
            </a:r>
            <a:r>
              <a:rPr sz="1600" dirty="0" err="1"/>
              <a:t>компании</a:t>
            </a:r>
            <a:r>
              <a:rPr sz="1600" dirty="0"/>
              <a:t> «</a:t>
            </a:r>
            <a:r>
              <a:rPr sz="1600" dirty="0" err="1"/>
              <a:t>Dovrebap</a:t>
            </a:r>
            <a:r>
              <a:rPr sz="1600" dirty="0"/>
              <a:t> </a:t>
            </a:r>
            <a:r>
              <a:rPr sz="1600" dirty="0" err="1"/>
              <a:t>ulag</a:t>
            </a:r>
            <a:r>
              <a:rPr sz="1600" dirty="0"/>
              <a:t> </a:t>
            </a:r>
            <a:r>
              <a:rPr sz="1600" dirty="0" err="1"/>
              <a:t>merkezi</a:t>
            </a:r>
            <a:r>
              <a:rPr sz="1600" dirty="0"/>
              <a:t>» </a:t>
            </a:r>
            <a:r>
              <a:rPr sz="1600" dirty="0" err="1"/>
              <a:t>Туркменистана</a:t>
            </a:r>
            <a:r>
              <a:rPr sz="1600" dirty="0"/>
              <a:t>, </a:t>
            </a:r>
            <a:r>
              <a:rPr sz="1600" dirty="0" err="1"/>
              <a:t>представляющие</a:t>
            </a:r>
            <a:r>
              <a:rPr sz="1600" dirty="0"/>
              <a:t> </a:t>
            </a:r>
            <a:r>
              <a:rPr sz="1600" dirty="0" err="1"/>
              <a:t>логистическую</a:t>
            </a:r>
            <a:r>
              <a:rPr sz="1600" dirty="0"/>
              <a:t> </a:t>
            </a:r>
            <a:r>
              <a:rPr sz="1600" dirty="0" err="1"/>
              <a:t>сферу</a:t>
            </a:r>
            <a:r>
              <a:rPr sz="1600" dirty="0"/>
              <a:t>.</a:t>
            </a:r>
            <a:br>
              <a:rPr sz="1600" dirty="0"/>
            </a:br>
            <a:br>
              <a:rPr sz="1600" dirty="0"/>
            </a:br>
            <a:r>
              <a:rPr sz="1600" dirty="0" err="1"/>
              <a:t>Были</a:t>
            </a:r>
            <a:r>
              <a:rPr sz="1600" dirty="0"/>
              <a:t> </a:t>
            </a:r>
            <a:r>
              <a:rPr sz="1600" dirty="0" err="1"/>
              <a:t>обсуждены</a:t>
            </a:r>
            <a:r>
              <a:rPr sz="1600" dirty="0"/>
              <a:t> </a:t>
            </a:r>
            <a:r>
              <a:rPr sz="1600" dirty="0" err="1"/>
              <a:t>вопросы</a:t>
            </a:r>
            <a:r>
              <a:rPr sz="1600" dirty="0"/>
              <a:t> </a:t>
            </a:r>
            <a:r>
              <a:rPr sz="1600" dirty="0" err="1"/>
              <a:t>по</a:t>
            </a:r>
            <a:r>
              <a:rPr sz="1600" dirty="0"/>
              <a:t> </a:t>
            </a:r>
            <a:r>
              <a:rPr sz="1600" dirty="0" err="1"/>
              <a:t>налаживанию</a:t>
            </a:r>
            <a:r>
              <a:rPr sz="1600" dirty="0"/>
              <a:t> </a:t>
            </a:r>
            <a:r>
              <a:rPr sz="1600" dirty="0" err="1"/>
              <a:t>совместного</a:t>
            </a:r>
            <a:r>
              <a:rPr sz="1600" dirty="0"/>
              <a:t> </a:t>
            </a:r>
            <a:r>
              <a:rPr sz="1600" dirty="0" err="1"/>
              <a:t>сотрудничества</a:t>
            </a:r>
            <a:r>
              <a:rPr sz="1600" dirty="0"/>
              <a:t> в </a:t>
            </a:r>
            <a:r>
              <a:rPr sz="1600" dirty="0" err="1"/>
              <a:t>транспортной</a:t>
            </a:r>
            <a:r>
              <a:rPr sz="1600" dirty="0"/>
              <a:t> и </a:t>
            </a:r>
            <a:r>
              <a:rPr sz="1600" dirty="0" err="1"/>
              <a:t>логистической</a:t>
            </a:r>
            <a:r>
              <a:rPr sz="1600" dirty="0"/>
              <a:t> </a:t>
            </a:r>
            <a:r>
              <a:rPr sz="1600" dirty="0" err="1"/>
              <a:t>сферах</a:t>
            </a:r>
            <a:r>
              <a:rPr sz="1600" dirty="0"/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510528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5C6E7E"/>
                </a:solidFill>
                <a:latin typeface="Aptos"/>
              </a:defRPr>
            </a:pPr>
            <a:r>
              <a:rPr dirty="0"/>
              <a:t>КОМИТЕТ ПО ТРАНСПОРТУ И ЛОГИСТИКЕ ПРИ ТПП РТ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5C6E7E"/>
                </a:solidFill>
                <a:latin typeface="Aptos"/>
              </a:defRPr>
            </a:pPr>
            <a:r>
              <a:t>08</a:t>
            </a:r>
          </a:p>
        </p:txBody>
      </p:sp>
      <p:pic>
        <p:nvPicPr>
          <p:cNvPr id="18" name="Picture 17" descr="image1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2209" y="1965960"/>
            <a:ext cx="2634501" cy="1755647"/>
          </a:xfrm>
          <a:prstGeom prst="rect">
            <a:avLst/>
          </a:prstGeom>
        </p:spPr>
      </p:pic>
      <p:pic>
        <p:nvPicPr>
          <p:cNvPr id="19" name="Picture 1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449" y="1965960"/>
            <a:ext cx="2634501" cy="1755647"/>
          </a:xfrm>
          <a:prstGeom prst="rect">
            <a:avLst/>
          </a:prstGeom>
        </p:spPr>
      </p:pic>
      <p:pic>
        <p:nvPicPr>
          <p:cNvPr id="20" name="Picture 1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3932295"/>
            <a:ext cx="2880360" cy="1919489"/>
          </a:xfrm>
          <a:prstGeom prst="rect">
            <a:avLst/>
          </a:prstGeom>
        </p:spPr>
      </p:pic>
      <p:pic>
        <p:nvPicPr>
          <p:cNvPr id="21" name="Picture 20" descr="ima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2520" y="4227081"/>
            <a:ext cx="2880360" cy="13299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698480" y="347472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292840" y="640080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841480" y="384048"/>
            <a:ext cx="73152" cy="73152"/>
          </a:xfrm>
          <a:prstGeom prst="ellipse">
            <a:avLst/>
          </a:prstGeom>
          <a:solidFill>
            <a:srgbClr val="24A6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6" name="Connector 5"/>
          <p:cNvCxnSpPr/>
          <p:nvPr/>
        </p:nvCxnSpPr>
        <p:spPr>
          <a:xfrm>
            <a:off x="10744200" y="384048"/>
            <a:ext cx="594360" cy="292608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1338560" y="420624"/>
            <a:ext cx="539496" cy="256032"/>
          </a:xfrm>
          <a:prstGeom prst="line">
            <a:avLst/>
          </a:prstGeom>
          <a:ln w="15240">
            <a:solidFill>
              <a:srgbClr val="DAE7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40080" y="658368"/>
            <a:ext cx="5486400" cy="1188720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2700" b="1">
                <a:solidFill>
                  <a:srgbClr val="FFFFFF"/>
                </a:solidFill>
                <a:latin typeface="Aptos"/>
              </a:defRPr>
            </a:pPr>
            <a:r>
              <a:t>МЕЖДУНАРОДНОЕ СОТРУДНИЧЕСТВО</a:t>
            </a:r>
            <a:br/>
            <a:r>
              <a:t>В ТРАНСПОРТЕ И ЛОГИСТИКЕ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3360" y="1487065"/>
            <a:ext cx="4357515" cy="974626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600" b="0">
                <a:solidFill>
                  <a:srgbClr val="D2E2EF"/>
                </a:solidFill>
                <a:latin typeface="Aptos"/>
              </a:defRPr>
            </a:pPr>
            <a:r>
              <a:rPr sz="2000" dirty="0" err="1">
                <a:solidFill>
                  <a:schemeClr val="accent5">
                    <a:lumMod val="50000"/>
                  </a:schemeClr>
                </a:solidFill>
              </a:rPr>
              <a:t>Следующий</a:t>
            </a:r>
            <a:r>
              <a:rPr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sz="2000" dirty="0" err="1">
                <a:solidFill>
                  <a:schemeClr val="accent5">
                    <a:lumMod val="50000"/>
                  </a:schemeClr>
                </a:solidFill>
              </a:rPr>
              <a:t>шаг</a:t>
            </a:r>
            <a:r>
              <a:rPr sz="2000" dirty="0">
                <a:solidFill>
                  <a:schemeClr val="accent5">
                    <a:lumMod val="50000"/>
                  </a:schemeClr>
                </a:solidFill>
              </a:rPr>
              <a:t> — </a:t>
            </a:r>
            <a:r>
              <a:rPr sz="2000" dirty="0" err="1">
                <a:solidFill>
                  <a:schemeClr val="accent5">
                    <a:lumMod val="50000"/>
                  </a:schemeClr>
                </a:solidFill>
              </a:rPr>
              <a:t>развитие</a:t>
            </a:r>
            <a:r>
              <a:rPr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sz="2000" dirty="0" err="1">
                <a:solidFill>
                  <a:schemeClr val="accent5">
                    <a:lumMod val="50000"/>
                  </a:schemeClr>
                </a:solidFill>
              </a:rPr>
              <a:t>деловых</a:t>
            </a:r>
            <a:r>
              <a:rPr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sz="2000" dirty="0" err="1">
                <a:solidFill>
                  <a:schemeClr val="accent5">
                    <a:lumMod val="50000"/>
                  </a:schemeClr>
                </a:solidFill>
              </a:rPr>
              <a:t>связей</a:t>
            </a:r>
            <a:r>
              <a:rPr sz="2000" dirty="0">
                <a:solidFill>
                  <a:schemeClr val="accent5">
                    <a:lumMod val="50000"/>
                  </a:schemeClr>
                </a:solidFill>
              </a:rPr>
              <a:t>,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sz="2000" dirty="0" err="1">
                <a:solidFill>
                  <a:schemeClr val="accent5">
                    <a:lumMod val="50000"/>
                  </a:schemeClr>
                </a:solidFill>
              </a:rPr>
              <a:t>совместных</a:t>
            </a:r>
            <a:r>
              <a:rPr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sz="2000" dirty="0" err="1">
                <a:solidFill>
                  <a:schemeClr val="accent5">
                    <a:lumMod val="50000"/>
                  </a:schemeClr>
                </a:solidFill>
              </a:rPr>
              <a:t>проектов</a:t>
            </a:r>
            <a:r>
              <a:rPr sz="2000" dirty="0">
                <a:solidFill>
                  <a:schemeClr val="accent5">
                    <a:lumMod val="50000"/>
                  </a:schemeClr>
                </a:solidFill>
              </a:rPr>
              <a:t> и </a:t>
            </a:r>
            <a:r>
              <a:rPr sz="2000" dirty="0" err="1">
                <a:solidFill>
                  <a:schemeClr val="accent5">
                    <a:lumMod val="50000"/>
                  </a:schemeClr>
                </a:solidFill>
              </a:rPr>
              <a:t>новых</a:t>
            </a:r>
            <a:r>
              <a:rPr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sz="2000" dirty="0" err="1">
                <a:solidFill>
                  <a:schemeClr val="accent5">
                    <a:lumMod val="50000"/>
                  </a:schemeClr>
                </a:solidFill>
              </a:rPr>
              <a:t>маршрутов</a:t>
            </a:r>
            <a:r>
              <a:rPr sz="20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315" y="3148205"/>
            <a:ext cx="4199137" cy="914400"/>
          </a:xfrm>
          <a:prstGeom prst="roundRect">
            <a:avLst/>
          </a:prstGeom>
          <a:solidFill>
            <a:srgbClr val="69B1D1"/>
          </a:solidFill>
          <a:ln w="10160">
            <a:solidFill>
              <a:srgbClr val="DAE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594652" y="3446398"/>
            <a:ext cx="2561652" cy="328295"/>
          </a:xfrm>
          <a:prstGeom prst="rect">
            <a:avLst/>
          </a:prstGeom>
          <a:noFill/>
        </p:spPr>
        <p:txBody>
          <a:bodyPr wrap="square" lIns="25400" tIns="25400" rIns="25400" bIns="25400" anchor="t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/>
              <a:t>19–20 ОКТЯБРЯ 2026 г.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2425664" cy="2077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750" b="1">
                <a:solidFill>
                  <a:srgbClr val="AFC4D6"/>
                </a:solidFill>
                <a:latin typeface="Aptos"/>
              </a:defRPr>
            </a:pPr>
            <a:r>
              <a:rPr dirty="0">
                <a:solidFill>
                  <a:schemeClr val="accent5">
                    <a:lumMod val="50000"/>
                  </a:schemeClr>
                </a:solidFill>
              </a:rPr>
              <a:t>КОМИТЕТ ПО ТРАНСПОРТУ И ЛОГИСТИКЕ ПРИ ТПП РТ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64808"/>
            <a:ext cx="228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 b="1">
                <a:solidFill>
                  <a:srgbClr val="AFC4D6"/>
                </a:solidFill>
                <a:latin typeface="Aptos"/>
              </a:defRPr>
            </a:pPr>
            <a:r>
              <a:t>09</a:t>
            </a:r>
          </a:p>
        </p:txBody>
      </p:sp>
      <p:pic>
        <p:nvPicPr>
          <p:cNvPr id="15" name="Picture 14" descr="image1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875" y="1107138"/>
            <a:ext cx="6648931" cy="48814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</TotalTime>
  <Words>1323</Words>
  <Application>Microsoft Office PowerPoint</Application>
  <PresentationFormat>Широкоэкранный</PresentationFormat>
  <Paragraphs>184</Paragraphs>
  <Slides>18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Calibri Light</vt:lpstr>
      <vt:lpstr>Symbol</vt:lpstr>
      <vt:lpstr>Тема Office</vt:lpstr>
      <vt:lpstr>Презентация PowerPoint</vt:lpstr>
      <vt:lpstr>Презентация PowerPoint</vt:lpstr>
      <vt:lpstr>Комитет по транспорту и логистике  при ТПП РТ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Концепция выставки</vt:lpstr>
      <vt:lpstr>Концепция выставки</vt:lpstr>
      <vt:lpstr>Концепция выставки</vt:lpstr>
      <vt:lpstr>Ожидаемые результаты</vt:lpstr>
      <vt:lpstr>Спонсорские пакеты</vt:lpstr>
      <vt:lpstr>Спонсорские пакеты</vt:lpstr>
      <vt:lpstr>Спонсорские пакеты</vt:lpstr>
      <vt:lpstr>Спонсорские пакеты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Lyudmila Borunova</dc:creator>
  <cp:lastModifiedBy>Lyudmila Borunova</cp:lastModifiedBy>
  <cp:revision>26</cp:revision>
  <dcterms:created xsi:type="dcterms:W3CDTF">2026-09-08T07:00:31Z</dcterms:created>
  <dcterms:modified xsi:type="dcterms:W3CDTF">2026-09-11T12:38:47Z</dcterms:modified>
</cp:coreProperties>
</file>